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7" r:id="rId2"/>
    <p:sldMasterId id="2147483946" r:id="rId3"/>
    <p:sldMasterId id="214748395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92" r:id="rId7"/>
    <p:sldId id="293" r:id="rId8"/>
    <p:sldId id="296" r:id="rId9"/>
    <p:sldId id="298" r:id="rId10"/>
    <p:sldId id="305" r:id="rId11"/>
    <p:sldId id="307" r:id="rId12"/>
    <p:sldId id="306" r:id="rId13"/>
    <p:sldId id="300" r:id="rId14"/>
    <p:sldId id="294" r:id="rId15"/>
    <p:sldId id="302" r:id="rId16"/>
    <p:sldId id="269" r:id="rId17"/>
    <p:sldId id="288" r:id="rId18"/>
    <p:sldId id="301" r:id="rId19"/>
    <p:sldId id="308" r:id="rId20"/>
    <p:sldId id="286" r:id="rId21"/>
    <p:sldId id="304" r:id="rId22"/>
    <p:sldId id="297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6"/>
    <a:srgbClr val="73695C"/>
    <a:srgbClr val="ACD433"/>
    <a:srgbClr val="C1D3CA"/>
    <a:srgbClr val="EDF0EB"/>
    <a:srgbClr val="736A59"/>
    <a:srgbClr val="3D3D3D"/>
    <a:srgbClr val="484142"/>
    <a:srgbClr val="F5F5F2"/>
    <a:srgbClr val="F5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41" autoAdjust="0"/>
  </p:normalViewPr>
  <p:slideViewPr>
    <p:cSldViewPr snapToGrid="0">
      <p:cViewPr varScale="1">
        <p:scale>
          <a:sx n="73" d="100"/>
          <a:sy n="73" d="100"/>
        </p:scale>
        <p:origin x="96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55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Violent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9370D80-6015-4A30-855C-2BBECEEAE836}" type="SERIESNAME">
                      <a:rPr lang="en-US" smtClean="0"/>
                      <a:pPr/>
                      <a:t>[SERIES NAME]</a:t>
                    </a:fld>
                    <a:r>
                      <a:rPr lang="en-US" baseline="0" dirty="0" smtClean="0"/>
                      <a:t> </a:t>
                    </a:r>
                  </a:p>
                  <a:p>
                    <a:fld id="{E83F2E4C-08D8-4DCA-B4BD-63244127CB9A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2A9-4E01-A66C-71E8C19B6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0.00%</c:formatCode>
                <c:ptCount val="1"/>
                <c:pt idx="0">
                  <c:v>0.28699999999999998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A9-4E01-A66C-71E8C19B67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Property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EBC3D6A-2561-426F-A60E-6AED5E468786}" type="SERIESNAME">
                      <a:rPr lang="en-US" smtClean="0"/>
                      <a:pPr/>
                      <a:t>[SERIES NAME]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44E96ABB-20AF-4907-B047-8D051B26B57B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2A9-4E01-A66C-71E8C19B6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0.00%</c:formatCode>
                <c:ptCount val="1"/>
                <c:pt idx="0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A9-4E01-A66C-71E8C19B67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Drug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7B19F5B-FDCD-4310-A39B-85B932C7DD04}" type="SERIESNAME">
                      <a:rPr lang="en-US" smtClean="0"/>
                      <a:pPr/>
                      <a:t>[SERIES NAME]</a:t>
                    </a:fld>
                    <a:endParaRPr lang="en-US" dirty="0" smtClean="0"/>
                  </a:p>
                  <a:p>
                    <a:r>
                      <a:rPr lang="en-US" baseline="0" dirty="0" smtClean="0"/>
                      <a:t> </a:t>
                    </a:r>
                    <a:fld id="{68185E73-0B25-4F45-B58F-039726CF1FFE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2A9-4E01-A66C-71E8C19B6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0.00%</c:formatCode>
                <c:ptCount val="1"/>
                <c:pt idx="0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A9-4E01-A66C-71E8C19B67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DUI/Traffic</c:v>
                </c:pt>
              </c:strCache>
            </c:strRef>
          </c:tx>
          <c:spPr>
            <a:solidFill>
              <a:srgbClr val="73695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9BA18E3-BC5F-40A2-AA07-627ABF9A71FE}" type="SERIESNAME">
                      <a:rPr lang="en-US" smtClean="0"/>
                      <a:pPr/>
                      <a:t>[SERIES NAME]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D7B07737-EEEE-47AA-917E-C9889DDF9106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2A9-4E01-A66C-71E8C19B6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0.00%</c:formatCode>
                <c:ptCount val="1"/>
                <c:pt idx="0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A9-4E01-A66C-71E8C19B67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Sex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6E9F5E8-0EC0-4A23-8E97-1B38DA09A365}" type="SERIESNAME">
                      <a:rPr lang="en-US" smtClean="0"/>
                      <a:pPr/>
                      <a:t>[SERIES NAME]</a:t>
                    </a:fld>
                    <a:endParaRPr lang="en-US" dirty="0" smtClean="0"/>
                  </a:p>
                  <a:p>
                    <a:r>
                      <a:rPr lang="en-US" baseline="0" dirty="0" smtClean="0"/>
                      <a:t> </a:t>
                    </a:r>
                    <a:fld id="{4D0CCC4F-C675-43B0-9522-188D38F1429D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2A9-4E01-A66C-71E8C19B6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0.00%</c:formatCode>
                <c:ptCount val="1"/>
                <c:pt idx="0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A9-4E01-A66C-71E8C19B67E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09CC99-FCF5-4E05-892E-F1C6AF7AE24B}" type="SERIESNAME">
                      <a:rPr lang="en-US" smtClean="0"/>
                      <a:pPr/>
                      <a:t>[SERIES NAME]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6F9FE054-ABE2-4CE7-9193-2C25457B9643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62A9-4E01-A66C-71E8C19B6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0.00%</c:formatCode>
                <c:ptCount val="1"/>
                <c:pt idx="0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A9-4E01-A66C-71E8C19B67E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2A9-4E01-A66C-71E8C19B67E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54355CD-0E7C-4AFC-BBB9-CB154A3A6A60}" type="SERIESNAME">
                      <a:rPr lang="en-US" smtClean="0"/>
                      <a:pPr/>
                      <a:t>[SERIES NAME]</a:t>
                    </a:fld>
                    <a:endParaRPr lang="en-US" dirty="0" smtClean="0"/>
                  </a:p>
                  <a:p>
                    <a:r>
                      <a:rPr lang="en-US" baseline="0" dirty="0" smtClean="0"/>
                      <a:t> </a:t>
                    </a:r>
                    <a:fld id="{F1DD0D19-D7EC-42C0-97C9-444318FC63B1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2A9-4E01-A66C-71E8C19B6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0.00%</c:formatCode>
                <c:ptCount val="1"/>
                <c:pt idx="0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A9-4E01-A66C-71E8C19B6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893904"/>
        <c:axId val="413892592"/>
      </c:barChart>
      <c:catAx>
        <c:axId val="4138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92592"/>
        <c:crosses val="autoZero"/>
        <c:auto val="1"/>
        <c:lblAlgn val="ctr"/>
        <c:lblOffset val="100"/>
        <c:noMultiLvlLbl val="0"/>
      </c:catAx>
      <c:valAx>
        <c:axId val="41389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9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EDBC5-AD0D-4871-BB2C-995CBEE888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5A5AC7-8345-40F3-940F-7394B3EED50B}">
      <dgm:prSet/>
      <dgm:spPr>
        <a:solidFill>
          <a:srgbClr val="002856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C1D3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rPr>
            <a:t>In Our Backyard</a:t>
          </a:r>
          <a:endParaRPr lang="en-US" dirty="0">
            <a:solidFill>
              <a:srgbClr val="C1D3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igh Tower Text" panose="02040502050506030303" pitchFamily="18" charset="0"/>
          </a:endParaRPr>
        </a:p>
      </dgm:t>
    </dgm:pt>
    <dgm:pt modelId="{B88931AC-D4FB-4625-9D57-89B3903A3F10}" type="parTrans" cxnId="{9AC72C07-FB96-4CB1-B2DC-CE85750135C2}">
      <dgm:prSet/>
      <dgm:spPr/>
      <dgm:t>
        <a:bodyPr/>
        <a:lstStyle/>
        <a:p>
          <a:endParaRPr lang="en-US"/>
        </a:p>
      </dgm:t>
    </dgm:pt>
    <dgm:pt modelId="{6AAA49D7-9A7D-4D36-84D8-B86497C396E6}" type="sibTrans" cxnId="{9AC72C07-FB96-4CB1-B2DC-CE85750135C2}">
      <dgm:prSet/>
      <dgm:spPr/>
      <dgm:t>
        <a:bodyPr/>
        <a:lstStyle/>
        <a:p>
          <a:endParaRPr lang="en-US"/>
        </a:p>
      </dgm:t>
    </dgm:pt>
    <dgm:pt modelId="{6409B974-F489-45C8-AC93-F953EEAE912A}">
      <dgm:prSet/>
      <dgm:spPr>
        <a:solidFill>
          <a:srgbClr val="002856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C1D3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rPr>
            <a:t>One in Three Incarcerated Persons</a:t>
          </a:r>
          <a:endParaRPr lang="en-US" dirty="0">
            <a:solidFill>
              <a:srgbClr val="C1D3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igh Tower Text" panose="02040502050506030303" pitchFamily="18" charset="0"/>
          </a:endParaRPr>
        </a:p>
      </dgm:t>
    </dgm:pt>
    <dgm:pt modelId="{D012C266-4BBE-4A24-83A8-50DA9575F692}" type="parTrans" cxnId="{38831110-F703-46A7-ADDB-52DFDDD77B71}">
      <dgm:prSet/>
      <dgm:spPr/>
      <dgm:t>
        <a:bodyPr/>
        <a:lstStyle/>
        <a:p>
          <a:endParaRPr lang="en-US"/>
        </a:p>
      </dgm:t>
    </dgm:pt>
    <dgm:pt modelId="{287EBED3-8368-4F65-9416-ABA56E1B839B}" type="sibTrans" cxnId="{38831110-F703-46A7-ADDB-52DFDDD77B71}">
      <dgm:prSet/>
      <dgm:spPr/>
      <dgm:t>
        <a:bodyPr/>
        <a:lstStyle/>
        <a:p>
          <a:endParaRPr lang="en-US"/>
        </a:p>
      </dgm:t>
    </dgm:pt>
    <dgm:pt modelId="{26F3FBE2-B20B-4E7E-A503-F36C4322E626}">
      <dgm:prSet/>
      <dgm:spPr>
        <a:solidFill>
          <a:srgbClr val="002856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C1D3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rPr>
            <a:t>High Suicide Rates</a:t>
          </a:r>
          <a:endParaRPr lang="en-US" b="1" dirty="0">
            <a:solidFill>
              <a:srgbClr val="C1D3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igh Tower Text" panose="02040502050506030303" pitchFamily="18" charset="0"/>
          </a:endParaRPr>
        </a:p>
      </dgm:t>
    </dgm:pt>
    <dgm:pt modelId="{2B68724E-CD56-4658-BCF5-A71F9A7B289B}" type="parTrans" cxnId="{8DE78EEE-A277-4934-90B7-86764F0A3927}">
      <dgm:prSet/>
      <dgm:spPr/>
      <dgm:t>
        <a:bodyPr/>
        <a:lstStyle/>
        <a:p>
          <a:endParaRPr lang="en-US"/>
        </a:p>
      </dgm:t>
    </dgm:pt>
    <dgm:pt modelId="{C889925E-F0A6-499F-8451-5B90DFFC5CF1}" type="sibTrans" cxnId="{8DE78EEE-A277-4934-90B7-86764F0A3927}">
      <dgm:prSet/>
      <dgm:spPr/>
      <dgm:t>
        <a:bodyPr/>
        <a:lstStyle/>
        <a:p>
          <a:endParaRPr lang="en-US"/>
        </a:p>
      </dgm:t>
    </dgm:pt>
    <dgm:pt modelId="{EE84452B-B7EE-4BE0-8EEF-D0535BC25A9A}" type="pres">
      <dgm:prSet presAssocID="{CD3EDBC5-AD0D-4871-BB2C-995CBEE888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17ADE7-5120-4EB6-B4B2-EF6FDA9283DE}" type="pres">
      <dgm:prSet presAssocID="{2E5A5AC7-8345-40F3-940F-7394B3EED50B}" presName="hierRoot1" presStyleCnt="0">
        <dgm:presLayoutVars>
          <dgm:hierBranch val="init"/>
        </dgm:presLayoutVars>
      </dgm:prSet>
      <dgm:spPr/>
    </dgm:pt>
    <dgm:pt modelId="{D745D8AD-DC37-499D-B16F-01A3F3151818}" type="pres">
      <dgm:prSet presAssocID="{2E5A5AC7-8345-40F3-940F-7394B3EED50B}" presName="rootComposite1" presStyleCnt="0"/>
      <dgm:spPr/>
    </dgm:pt>
    <dgm:pt modelId="{79A442C8-3DB2-4002-8EED-3878BEE3E808}" type="pres">
      <dgm:prSet presAssocID="{2E5A5AC7-8345-40F3-940F-7394B3EED50B}" presName="rootText1" presStyleLbl="node0" presStyleIdx="0" presStyleCnt="3" custLinFactNeighborX="-8253" custLinFactNeighborY="110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54E838-E872-411A-9F19-2A75429DD933}" type="pres">
      <dgm:prSet presAssocID="{2E5A5AC7-8345-40F3-940F-7394B3EED50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A48C783-80F2-4AFB-B77B-9053870C9CAA}" type="pres">
      <dgm:prSet presAssocID="{2E5A5AC7-8345-40F3-940F-7394B3EED50B}" presName="hierChild2" presStyleCnt="0"/>
      <dgm:spPr/>
    </dgm:pt>
    <dgm:pt modelId="{F0028176-E29A-413D-8EC1-43323DD11B26}" type="pres">
      <dgm:prSet presAssocID="{2E5A5AC7-8345-40F3-940F-7394B3EED50B}" presName="hierChild3" presStyleCnt="0"/>
      <dgm:spPr/>
    </dgm:pt>
    <dgm:pt modelId="{0F9950A2-0054-4DF0-BFB2-2CD8F3980D51}" type="pres">
      <dgm:prSet presAssocID="{6409B974-F489-45C8-AC93-F953EEAE912A}" presName="hierRoot1" presStyleCnt="0">
        <dgm:presLayoutVars>
          <dgm:hierBranch val="init"/>
        </dgm:presLayoutVars>
      </dgm:prSet>
      <dgm:spPr/>
    </dgm:pt>
    <dgm:pt modelId="{BA503D1C-1289-4109-972B-07B1B630FB4F}" type="pres">
      <dgm:prSet presAssocID="{6409B974-F489-45C8-AC93-F953EEAE912A}" presName="rootComposite1" presStyleCnt="0"/>
      <dgm:spPr/>
    </dgm:pt>
    <dgm:pt modelId="{66225BC2-33D0-4862-9B9E-D1525AC7F3DC}" type="pres">
      <dgm:prSet presAssocID="{6409B974-F489-45C8-AC93-F953EEAE912A}" presName="rootText1" presStyleLbl="node0" presStyleIdx="1" presStyleCnt="3" custLinFactNeighborX="-6361" custLinFactNeighborY="15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17EE99-BE52-47A2-947E-5F1C9CC5E874}" type="pres">
      <dgm:prSet presAssocID="{6409B974-F489-45C8-AC93-F953EEAE912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F1C7642-C93F-488D-86DE-1EC211D33F56}" type="pres">
      <dgm:prSet presAssocID="{6409B974-F489-45C8-AC93-F953EEAE912A}" presName="hierChild2" presStyleCnt="0"/>
      <dgm:spPr/>
    </dgm:pt>
    <dgm:pt modelId="{16F774D1-A1EE-404E-A8F9-65A8C8A3D2D7}" type="pres">
      <dgm:prSet presAssocID="{6409B974-F489-45C8-AC93-F953EEAE912A}" presName="hierChild3" presStyleCnt="0"/>
      <dgm:spPr/>
    </dgm:pt>
    <dgm:pt modelId="{D4BA1685-FEEA-43C2-A115-F761357E0507}" type="pres">
      <dgm:prSet presAssocID="{26F3FBE2-B20B-4E7E-A503-F36C4322E626}" presName="hierRoot1" presStyleCnt="0">
        <dgm:presLayoutVars>
          <dgm:hierBranch val="init"/>
        </dgm:presLayoutVars>
      </dgm:prSet>
      <dgm:spPr/>
    </dgm:pt>
    <dgm:pt modelId="{DE6014A8-5BB0-4F8F-A955-1B2BC8C25EBD}" type="pres">
      <dgm:prSet presAssocID="{26F3FBE2-B20B-4E7E-A503-F36C4322E626}" presName="rootComposite1" presStyleCnt="0"/>
      <dgm:spPr/>
    </dgm:pt>
    <dgm:pt modelId="{18BE6179-4D08-4400-8674-15B5281BF501}" type="pres">
      <dgm:prSet presAssocID="{26F3FBE2-B20B-4E7E-A503-F36C4322E626}" presName="rootText1" presStyleLbl="node0" presStyleIdx="2" presStyleCnt="3" custLinFactNeighborX="-15981" custLinFactNeighborY="341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86F60D-A433-4143-8F9C-71D4AAC96936}" type="pres">
      <dgm:prSet presAssocID="{26F3FBE2-B20B-4E7E-A503-F36C4322E62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6308A45-6F0D-4B1A-8607-966F9E7BF30C}" type="pres">
      <dgm:prSet presAssocID="{26F3FBE2-B20B-4E7E-A503-F36C4322E626}" presName="hierChild2" presStyleCnt="0"/>
      <dgm:spPr/>
    </dgm:pt>
    <dgm:pt modelId="{C733B336-614F-48A4-B485-9589A36DEF3E}" type="pres">
      <dgm:prSet presAssocID="{26F3FBE2-B20B-4E7E-A503-F36C4322E626}" presName="hierChild3" presStyleCnt="0"/>
      <dgm:spPr/>
    </dgm:pt>
  </dgm:ptLst>
  <dgm:cxnLst>
    <dgm:cxn modelId="{8DE78EEE-A277-4934-90B7-86764F0A3927}" srcId="{CD3EDBC5-AD0D-4871-BB2C-995CBEE8886D}" destId="{26F3FBE2-B20B-4E7E-A503-F36C4322E626}" srcOrd="2" destOrd="0" parTransId="{2B68724E-CD56-4658-BCF5-A71F9A7B289B}" sibTransId="{C889925E-F0A6-499F-8451-5B90DFFC5CF1}"/>
    <dgm:cxn modelId="{09F77CF6-2A9A-4233-BCCA-8C1A86BA045A}" type="presOf" srcId="{26F3FBE2-B20B-4E7E-A503-F36C4322E626}" destId="{18BE6179-4D08-4400-8674-15B5281BF501}" srcOrd="0" destOrd="0" presId="urn:microsoft.com/office/officeart/2005/8/layout/orgChart1"/>
    <dgm:cxn modelId="{38831110-F703-46A7-ADDB-52DFDDD77B71}" srcId="{CD3EDBC5-AD0D-4871-BB2C-995CBEE8886D}" destId="{6409B974-F489-45C8-AC93-F953EEAE912A}" srcOrd="1" destOrd="0" parTransId="{D012C266-4BBE-4A24-83A8-50DA9575F692}" sibTransId="{287EBED3-8368-4F65-9416-ABA56E1B839B}"/>
    <dgm:cxn modelId="{462CAE10-6352-4C1D-B4BF-F2421042C258}" type="presOf" srcId="{CD3EDBC5-AD0D-4871-BB2C-995CBEE8886D}" destId="{EE84452B-B7EE-4BE0-8EEF-D0535BC25A9A}" srcOrd="0" destOrd="0" presId="urn:microsoft.com/office/officeart/2005/8/layout/orgChart1"/>
    <dgm:cxn modelId="{A5A7B57F-6786-4333-97A2-0A6BA906DAE9}" type="presOf" srcId="{6409B974-F489-45C8-AC93-F953EEAE912A}" destId="{AB17EE99-BE52-47A2-947E-5F1C9CC5E874}" srcOrd="1" destOrd="0" presId="urn:microsoft.com/office/officeart/2005/8/layout/orgChart1"/>
    <dgm:cxn modelId="{ACD45EDB-BF87-40B4-BA4E-1F57F5BF79F4}" type="presOf" srcId="{2E5A5AC7-8345-40F3-940F-7394B3EED50B}" destId="{4154E838-E872-411A-9F19-2A75429DD933}" srcOrd="1" destOrd="0" presId="urn:microsoft.com/office/officeart/2005/8/layout/orgChart1"/>
    <dgm:cxn modelId="{52218651-5682-4B5C-BD36-C2171D878E8C}" type="presOf" srcId="{26F3FBE2-B20B-4E7E-A503-F36C4322E626}" destId="{A586F60D-A433-4143-8F9C-71D4AAC96936}" srcOrd="1" destOrd="0" presId="urn:microsoft.com/office/officeart/2005/8/layout/orgChart1"/>
    <dgm:cxn modelId="{37571D33-4EF0-4075-87EA-3654DE68D533}" type="presOf" srcId="{6409B974-F489-45C8-AC93-F953EEAE912A}" destId="{66225BC2-33D0-4862-9B9E-D1525AC7F3DC}" srcOrd="0" destOrd="0" presId="urn:microsoft.com/office/officeart/2005/8/layout/orgChart1"/>
    <dgm:cxn modelId="{41C084B7-8FDF-44CF-8070-4D1EE425925D}" type="presOf" srcId="{2E5A5AC7-8345-40F3-940F-7394B3EED50B}" destId="{79A442C8-3DB2-4002-8EED-3878BEE3E808}" srcOrd="0" destOrd="0" presId="urn:microsoft.com/office/officeart/2005/8/layout/orgChart1"/>
    <dgm:cxn modelId="{9AC72C07-FB96-4CB1-B2DC-CE85750135C2}" srcId="{CD3EDBC5-AD0D-4871-BB2C-995CBEE8886D}" destId="{2E5A5AC7-8345-40F3-940F-7394B3EED50B}" srcOrd="0" destOrd="0" parTransId="{B88931AC-D4FB-4625-9D57-89B3903A3F10}" sibTransId="{6AAA49D7-9A7D-4D36-84D8-B86497C396E6}"/>
    <dgm:cxn modelId="{0808BFE0-4BB3-45A1-99EC-5F0C53118E2F}" type="presParOf" srcId="{EE84452B-B7EE-4BE0-8EEF-D0535BC25A9A}" destId="{9917ADE7-5120-4EB6-B4B2-EF6FDA9283DE}" srcOrd="0" destOrd="0" presId="urn:microsoft.com/office/officeart/2005/8/layout/orgChart1"/>
    <dgm:cxn modelId="{51B9CC30-F907-4444-A770-486787157CA4}" type="presParOf" srcId="{9917ADE7-5120-4EB6-B4B2-EF6FDA9283DE}" destId="{D745D8AD-DC37-499D-B16F-01A3F3151818}" srcOrd="0" destOrd="0" presId="urn:microsoft.com/office/officeart/2005/8/layout/orgChart1"/>
    <dgm:cxn modelId="{1A1541C5-0083-4A20-9E2E-9AC9942571E6}" type="presParOf" srcId="{D745D8AD-DC37-499D-B16F-01A3F3151818}" destId="{79A442C8-3DB2-4002-8EED-3878BEE3E808}" srcOrd="0" destOrd="0" presId="urn:microsoft.com/office/officeart/2005/8/layout/orgChart1"/>
    <dgm:cxn modelId="{A466D0CE-4455-4F73-A249-8707A5A98CAB}" type="presParOf" srcId="{D745D8AD-DC37-499D-B16F-01A3F3151818}" destId="{4154E838-E872-411A-9F19-2A75429DD933}" srcOrd="1" destOrd="0" presId="urn:microsoft.com/office/officeart/2005/8/layout/orgChart1"/>
    <dgm:cxn modelId="{BB0A49B8-8C02-4D6C-8746-D737DFF7E7C3}" type="presParOf" srcId="{9917ADE7-5120-4EB6-B4B2-EF6FDA9283DE}" destId="{CA48C783-80F2-4AFB-B77B-9053870C9CAA}" srcOrd="1" destOrd="0" presId="urn:microsoft.com/office/officeart/2005/8/layout/orgChart1"/>
    <dgm:cxn modelId="{051EC9E8-1A85-4F7E-87AA-429AC9C7C4C2}" type="presParOf" srcId="{9917ADE7-5120-4EB6-B4B2-EF6FDA9283DE}" destId="{F0028176-E29A-413D-8EC1-43323DD11B26}" srcOrd="2" destOrd="0" presId="urn:microsoft.com/office/officeart/2005/8/layout/orgChart1"/>
    <dgm:cxn modelId="{A1E3E65B-6729-4628-BFA4-5F5676F0B6EC}" type="presParOf" srcId="{EE84452B-B7EE-4BE0-8EEF-D0535BC25A9A}" destId="{0F9950A2-0054-4DF0-BFB2-2CD8F3980D51}" srcOrd="1" destOrd="0" presId="urn:microsoft.com/office/officeart/2005/8/layout/orgChart1"/>
    <dgm:cxn modelId="{E22C1387-5B32-4304-98EC-53381A3664FB}" type="presParOf" srcId="{0F9950A2-0054-4DF0-BFB2-2CD8F3980D51}" destId="{BA503D1C-1289-4109-972B-07B1B630FB4F}" srcOrd="0" destOrd="0" presId="urn:microsoft.com/office/officeart/2005/8/layout/orgChart1"/>
    <dgm:cxn modelId="{D7979C8A-E9E7-4A54-93F3-24C6309AAF68}" type="presParOf" srcId="{BA503D1C-1289-4109-972B-07B1B630FB4F}" destId="{66225BC2-33D0-4862-9B9E-D1525AC7F3DC}" srcOrd="0" destOrd="0" presId="urn:microsoft.com/office/officeart/2005/8/layout/orgChart1"/>
    <dgm:cxn modelId="{7C997811-ECFE-4E71-AA78-3BA770818B25}" type="presParOf" srcId="{BA503D1C-1289-4109-972B-07B1B630FB4F}" destId="{AB17EE99-BE52-47A2-947E-5F1C9CC5E874}" srcOrd="1" destOrd="0" presId="urn:microsoft.com/office/officeart/2005/8/layout/orgChart1"/>
    <dgm:cxn modelId="{E1C7B7C2-DD2B-4D4F-B7B9-C665878A3A4D}" type="presParOf" srcId="{0F9950A2-0054-4DF0-BFB2-2CD8F3980D51}" destId="{0F1C7642-C93F-488D-86DE-1EC211D33F56}" srcOrd="1" destOrd="0" presId="urn:microsoft.com/office/officeart/2005/8/layout/orgChart1"/>
    <dgm:cxn modelId="{DA4BCD43-2B42-4B50-9551-D3D554F43F7B}" type="presParOf" srcId="{0F9950A2-0054-4DF0-BFB2-2CD8F3980D51}" destId="{16F774D1-A1EE-404E-A8F9-65A8C8A3D2D7}" srcOrd="2" destOrd="0" presId="urn:microsoft.com/office/officeart/2005/8/layout/orgChart1"/>
    <dgm:cxn modelId="{7C0D0385-7E3B-464B-8188-89F07744B736}" type="presParOf" srcId="{EE84452B-B7EE-4BE0-8EEF-D0535BC25A9A}" destId="{D4BA1685-FEEA-43C2-A115-F761357E0507}" srcOrd="2" destOrd="0" presId="urn:microsoft.com/office/officeart/2005/8/layout/orgChart1"/>
    <dgm:cxn modelId="{42EA84DA-A51F-431E-B565-1317D0C05CFF}" type="presParOf" srcId="{D4BA1685-FEEA-43C2-A115-F761357E0507}" destId="{DE6014A8-5BB0-4F8F-A955-1B2BC8C25EBD}" srcOrd="0" destOrd="0" presId="urn:microsoft.com/office/officeart/2005/8/layout/orgChart1"/>
    <dgm:cxn modelId="{67807A33-4C9D-4251-BA56-B0B8F9297218}" type="presParOf" srcId="{DE6014A8-5BB0-4F8F-A955-1B2BC8C25EBD}" destId="{18BE6179-4D08-4400-8674-15B5281BF501}" srcOrd="0" destOrd="0" presId="urn:microsoft.com/office/officeart/2005/8/layout/orgChart1"/>
    <dgm:cxn modelId="{FC27E816-2FA2-4ACC-84B8-D5759381458F}" type="presParOf" srcId="{DE6014A8-5BB0-4F8F-A955-1B2BC8C25EBD}" destId="{A586F60D-A433-4143-8F9C-71D4AAC96936}" srcOrd="1" destOrd="0" presId="urn:microsoft.com/office/officeart/2005/8/layout/orgChart1"/>
    <dgm:cxn modelId="{AC47FFA2-7F07-45B5-8962-7272D1BF1AFA}" type="presParOf" srcId="{D4BA1685-FEEA-43C2-A115-F761357E0507}" destId="{06308A45-6F0D-4B1A-8607-966F9E7BF30C}" srcOrd="1" destOrd="0" presId="urn:microsoft.com/office/officeart/2005/8/layout/orgChart1"/>
    <dgm:cxn modelId="{98D72E4A-5BB0-4CDC-9DE8-648EEC3B911B}" type="presParOf" srcId="{D4BA1685-FEEA-43C2-A115-F761357E0507}" destId="{C733B336-614F-48A4-B485-9589A36DEF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F45E47-FD4D-490B-89C0-143B1F29FF06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A3A384-AADF-4596-8E22-AE84346AF1F0}">
      <dgm:prSet custT="1"/>
      <dgm:spPr/>
      <dgm:t>
        <a:bodyPr/>
        <a:lstStyle/>
        <a:p>
          <a:pPr rtl="0"/>
          <a:r>
            <a:rPr lang="en-US" sz="3600" dirty="0" smtClean="0">
              <a:latin typeface="High Tower Text" panose="02040502050506030303" pitchFamily="18" charset="0"/>
            </a:rPr>
            <a:t>More than 2.7 million children </a:t>
          </a:r>
          <a:endParaRPr lang="en-US" sz="3600" dirty="0">
            <a:latin typeface="High Tower Text" panose="02040502050506030303" pitchFamily="18" charset="0"/>
          </a:endParaRPr>
        </a:p>
      </dgm:t>
    </dgm:pt>
    <dgm:pt modelId="{79C38D9E-67AC-4024-AA71-9A87F0DDCDB0}" type="parTrans" cxnId="{8605386D-2E23-4FEB-91E3-800E375AAC3D}">
      <dgm:prSet/>
      <dgm:spPr/>
      <dgm:t>
        <a:bodyPr/>
        <a:lstStyle/>
        <a:p>
          <a:endParaRPr lang="en-US"/>
        </a:p>
      </dgm:t>
    </dgm:pt>
    <dgm:pt modelId="{91A2004A-1262-48D1-9BB6-BBF2E502E65D}" type="sibTrans" cxnId="{8605386D-2E23-4FEB-91E3-800E375AAC3D}">
      <dgm:prSet/>
      <dgm:spPr/>
      <dgm:t>
        <a:bodyPr/>
        <a:lstStyle/>
        <a:p>
          <a:endParaRPr lang="en-US"/>
        </a:p>
      </dgm:t>
    </dgm:pt>
    <dgm:pt modelId="{0BB501E8-5903-4E7B-8626-EE3B0F3A4E53}">
      <dgm:prSet custT="1"/>
      <dgm:spPr/>
      <dgm:t>
        <a:bodyPr/>
        <a:lstStyle/>
        <a:p>
          <a:pPr algn="ctr" rtl="0"/>
          <a:r>
            <a:rPr lang="en-US" sz="4000" dirty="0" smtClean="0">
              <a:latin typeface="High Tower Text" panose="02040502050506030303" pitchFamily="18" charset="0"/>
            </a:rPr>
            <a:t>1 in 28 </a:t>
          </a:r>
          <a:endParaRPr lang="en-US" sz="4000" dirty="0">
            <a:latin typeface="High Tower Text" panose="02040502050506030303" pitchFamily="18" charset="0"/>
          </a:endParaRPr>
        </a:p>
      </dgm:t>
    </dgm:pt>
    <dgm:pt modelId="{F77236E0-29F5-4F60-BCF6-B8A69757C318}" type="parTrans" cxnId="{737C62E0-0120-47DA-9CB1-28CC1CF03999}">
      <dgm:prSet/>
      <dgm:spPr/>
      <dgm:t>
        <a:bodyPr/>
        <a:lstStyle/>
        <a:p>
          <a:endParaRPr lang="en-US"/>
        </a:p>
      </dgm:t>
    </dgm:pt>
    <dgm:pt modelId="{A24FCD6E-B8E3-48B4-B47D-CD778BB9FD74}" type="sibTrans" cxnId="{737C62E0-0120-47DA-9CB1-28CC1CF03999}">
      <dgm:prSet/>
      <dgm:spPr/>
      <dgm:t>
        <a:bodyPr/>
        <a:lstStyle/>
        <a:p>
          <a:endParaRPr lang="en-US"/>
        </a:p>
      </dgm:t>
    </dgm:pt>
    <dgm:pt modelId="{D7605E99-1D2A-40DF-AFEB-969A24F03A97}">
      <dgm:prSet custT="1"/>
      <dgm:spPr/>
      <dgm:t>
        <a:bodyPr/>
        <a:lstStyle/>
        <a:p>
          <a:pPr rtl="0"/>
          <a:r>
            <a:rPr lang="en-US" sz="3200" dirty="0" smtClean="0">
              <a:latin typeface="High Tower Text" panose="02040502050506030303" pitchFamily="18" charset="0"/>
            </a:rPr>
            <a:t>About half under the age of 10</a:t>
          </a:r>
          <a:endParaRPr lang="en-US" sz="3200" dirty="0">
            <a:latin typeface="High Tower Text" panose="02040502050506030303" pitchFamily="18" charset="0"/>
          </a:endParaRPr>
        </a:p>
      </dgm:t>
    </dgm:pt>
    <dgm:pt modelId="{D3B0EBE2-B6DD-49A2-9025-6CB2FD08CC8F}" type="parTrans" cxnId="{BCCBC2FC-491D-4B82-9A28-87BE0A3A14C4}">
      <dgm:prSet/>
      <dgm:spPr/>
      <dgm:t>
        <a:bodyPr/>
        <a:lstStyle/>
        <a:p>
          <a:endParaRPr lang="en-US"/>
        </a:p>
      </dgm:t>
    </dgm:pt>
    <dgm:pt modelId="{27037B22-801D-4A60-8915-ECFA65D1CCFE}" type="sibTrans" cxnId="{BCCBC2FC-491D-4B82-9A28-87BE0A3A14C4}">
      <dgm:prSet/>
      <dgm:spPr/>
      <dgm:t>
        <a:bodyPr/>
        <a:lstStyle/>
        <a:p>
          <a:endParaRPr lang="en-US"/>
        </a:p>
      </dgm:t>
    </dgm:pt>
    <dgm:pt modelId="{6EA52926-2701-48F0-9025-68CB712AAE0A}" type="pres">
      <dgm:prSet presAssocID="{4FF45E47-FD4D-490B-89C0-143B1F29FF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298BA6-49E5-46B3-9EF8-5C13F72CED8E}" type="pres">
      <dgm:prSet presAssocID="{85A3A384-AADF-4596-8E22-AE84346AF1F0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1D966-98A1-48A0-A8CD-7811FC0E7BA8}" type="pres">
      <dgm:prSet presAssocID="{91A2004A-1262-48D1-9BB6-BBF2E502E65D}" presName="space" presStyleCnt="0"/>
      <dgm:spPr/>
    </dgm:pt>
    <dgm:pt modelId="{3402725D-6537-4F63-9D9F-8848C95DE26B}" type="pres">
      <dgm:prSet presAssocID="{0BB501E8-5903-4E7B-8626-EE3B0F3A4E53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26006-120B-40C9-9D43-9544098F0162}" type="pres">
      <dgm:prSet presAssocID="{A24FCD6E-B8E3-48B4-B47D-CD778BB9FD74}" presName="space" presStyleCnt="0"/>
      <dgm:spPr/>
    </dgm:pt>
    <dgm:pt modelId="{E7BBB030-E235-4048-A1C3-723A3220CA1D}" type="pres">
      <dgm:prSet presAssocID="{D7605E99-1D2A-40DF-AFEB-969A24F03A9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7C62E0-0120-47DA-9CB1-28CC1CF03999}" srcId="{4FF45E47-FD4D-490B-89C0-143B1F29FF06}" destId="{0BB501E8-5903-4E7B-8626-EE3B0F3A4E53}" srcOrd="1" destOrd="0" parTransId="{F77236E0-29F5-4F60-BCF6-B8A69757C318}" sibTransId="{A24FCD6E-B8E3-48B4-B47D-CD778BB9FD74}"/>
    <dgm:cxn modelId="{AC9CAF21-217B-46A1-8250-98610B12F459}" type="presOf" srcId="{85A3A384-AADF-4596-8E22-AE84346AF1F0}" destId="{C6298BA6-49E5-46B3-9EF8-5C13F72CED8E}" srcOrd="0" destOrd="0" presId="urn:microsoft.com/office/officeart/2005/8/layout/venn3"/>
    <dgm:cxn modelId="{579CDE75-D961-4185-8A45-2D5899513ADC}" type="presOf" srcId="{4FF45E47-FD4D-490B-89C0-143B1F29FF06}" destId="{6EA52926-2701-48F0-9025-68CB712AAE0A}" srcOrd="0" destOrd="0" presId="urn:microsoft.com/office/officeart/2005/8/layout/venn3"/>
    <dgm:cxn modelId="{482A38CD-F0C2-4D5C-8F1F-9521B0706EE1}" type="presOf" srcId="{D7605E99-1D2A-40DF-AFEB-969A24F03A97}" destId="{E7BBB030-E235-4048-A1C3-723A3220CA1D}" srcOrd="0" destOrd="0" presId="urn:microsoft.com/office/officeart/2005/8/layout/venn3"/>
    <dgm:cxn modelId="{67646514-9C20-4576-AA25-42A5C038865C}" type="presOf" srcId="{0BB501E8-5903-4E7B-8626-EE3B0F3A4E53}" destId="{3402725D-6537-4F63-9D9F-8848C95DE26B}" srcOrd="0" destOrd="0" presId="urn:microsoft.com/office/officeart/2005/8/layout/venn3"/>
    <dgm:cxn modelId="{8605386D-2E23-4FEB-91E3-800E375AAC3D}" srcId="{4FF45E47-FD4D-490B-89C0-143B1F29FF06}" destId="{85A3A384-AADF-4596-8E22-AE84346AF1F0}" srcOrd="0" destOrd="0" parTransId="{79C38D9E-67AC-4024-AA71-9A87F0DDCDB0}" sibTransId="{91A2004A-1262-48D1-9BB6-BBF2E502E65D}"/>
    <dgm:cxn modelId="{BCCBC2FC-491D-4B82-9A28-87BE0A3A14C4}" srcId="{4FF45E47-FD4D-490B-89C0-143B1F29FF06}" destId="{D7605E99-1D2A-40DF-AFEB-969A24F03A97}" srcOrd="2" destOrd="0" parTransId="{D3B0EBE2-B6DD-49A2-9025-6CB2FD08CC8F}" sibTransId="{27037B22-801D-4A60-8915-ECFA65D1CCFE}"/>
    <dgm:cxn modelId="{A3D437FE-E211-4B2E-A7CE-3E83C650CDD9}" type="presParOf" srcId="{6EA52926-2701-48F0-9025-68CB712AAE0A}" destId="{C6298BA6-49E5-46B3-9EF8-5C13F72CED8E}" srcOrd="0" destOrd="0" presId="urn:microsoft.com/office/officeart/2005/8/layout/venn3"/>
    <dgm:cxn modelId="{1DC0157B-B4AC-4F89-8146-F5D581AF1BDA}" type="presParOf" srcId="{6EA52926-2701-48F0-9025-68CB712AAE0A}" destId="{35C1D966-98A1-48A0-A8CD-7811FC0E7BA8}" srcOrd="1" destOrd="0" presId="urn:microsoft.com/office/officeart/2005/8/layout/venn3"/>
    <dgm:cxn modelId="{445A18F1-2DC1-405C-9FF9-85D53C3D1863}" type="presParOf" srcId="{6EA52926-2701-48F0-9025-68CB712AAE0A}" destId="{3402725D-6537-4F63-9D9F-8848C95DE26B}" srcOrd="2" destOrd="0" presId="urn:microsoft.com/office/officeart/2005/8/layout/venn3"/>
    <dgm:cxn modelId="{8609915C-C01F-4A67-B4CC-2C2437072265}" type="presParOf" srcId="{6EA52926-2701-48F0-9025-68CB712AAE0A}" destId="{B1F26006-120B-40C9-9D43-9544098F0162}" srcOrd="3" destOrd="0" presId="urn:microsoft.com/office/officeart/2005/8/layout/venn3"/>
    <dgm:cxn modelId="{B4A9A394-AE72-46CD-AB9F-9ACD85DA90B6}" type="presParOf" srcId="{6EA52926-2701-48F0-9025-68CB712AAE0A}" destId="{E7BBB030-E235-4048-A1C3-723A3220CA1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2ACE2B-6F1F-4941-8AA5-23121DDB1DB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ECF4E-6230-4DE8-BC17-9D89761A2624}">
      <dgm:prSet phldrT="[Text]" custT="1"/>
      <dgm:spPr/>
      <dgm:t>
        <a:bodyPr/>
        <a:lstStyle/>
        <a:p>
          <a:r>
            <a:rPr lang="en-US" sz="4000" b="1" dirty="0" smtClean="0">
              <a:solidFill>
                <a:srgbClr val="002856"/>
              </a:solidFill>
              <a:latin typeface="High Tower Text" panose="02040502050506030303" pitchFamily="18" charset="0"/>
            </a:rPr>
            <a:t>MINISTRY NEEDS</a:t>
          </a:r>
        </a:p>
        <a:p>
          <a:r>
            <a:rPr lang="en-US" sz="2000" b="1" dirty="0" smtClean="0">
              <a:solidFill>
                <a:srgbClr val="002856"/>
              </a:solidFill>
              <a:latin typeface="High Tower Text" panose="02040502050506030303" pitchFamily="18" charset="0"/>
            </a:rPr>
            <a:t>One-on-One</a:t>
          </a:r>
        </a:p>
        <a:p>
          <a:r>
            <a:rPr lang="en-US" sz="2000" b="1" dirty="0" smtClean="0">
              <a:solidFill>
                <a:srgbClr val="002856"/>
              </a:solidFill>
              <a:latin typeface="High Tower Text" panose="02040502050506030303" pitchFamily="18" charset="0"/>
            </a:rPr>
            <a:t>Bibles</a:t>
          </a:r>
        </a:p>
      </dgm:t>
    </dgm:pt>
    <dgm:pt modelId="{2A206961-E839-4A3C-AC9C-1BB595263ADE}" type="parTrans" cxnId="{2EDC0A3C-DE04-44EA-8E50-B2D6E56EC08F}">
      <dgm:prSet/>
      <dgm:spPr/>
      <dgm:t>
        <a:bodyPr/>
        <a:lstStyle/>
        <a:p>
          <a:endParaRPr lang="en-US"/>
        </a:p>
      </dgm:t>
    </dgm:pt>
    <dgm:pt modelId="{AFF6514B-1DE4-4BFB-A2F4-8E75E1F5ED4E}" type="sibTrans" cxnId="{2EDC0A3C-DE04-44EA-8E50-B2D6E56EC08F}">
      <dgm:prSet/>
      <dgm:spPr/>
      <dgm:t>
        <a:bodyPr/>
        <a:lstStyle/>
        <a:p>
          <a:endParaRPr lang="en-US"/>
        </a:p>
      </dgm:t>
    </dgm:pt>
    <dgm:pt modelId="{6EBFF071-D888-4EDD-A8F9-DDD715290F69}">
      <dgm:prSet custT="1"/>
      <dgm:spPr/>
      <dgm:t>
        <a:bodyPr/>
        <a:lstStyle/>
        <a:p>
          <a:r>
            <a:rPr lang="en-US" sz="4000" b="1" dirty="0" smtClean="0">
              <a:solidFill>
                <a:srgbClr val="002856"/>
              </a:solidFill>
              <a:latin typeface="High Tower Text" panose="02040502050506030303" pitchFamily="18" charset="0"/>
            </a:rPr>
            <a:t>PRAY </a:t>
          </a:r>
        </a:p>
      </dgm:t>
    </dgm:pt>
    <dgm:pt modelId="{DF9A972E-B219-4AB3-A114-FC1B81F7AAC9}" type="parTrans" cxnId="{01DD5012-B0E8-44F8-A040-A7217989B8EE}">
      <dgm:prSet/>
      <dgm:spPr/>
      <dgm:t>
        <a:bodyPr/>
        <a:lstStyle/>
        <a:p>
          <a:endParaRPr lang="en-US"/>
        </a:p>
      </dgm:t>
    </dgm:pt>
    <dgm:pt modelId="{ED61F133-7221-46EF-A427-25DCB9400692}" type="sibTrans" cxnId="{01DD5012-B0E8-44F8-A040-A7217989B8EE}">
      <dgm:prSet/>
      <dgm:spPr/>
      <dgm:t>
        <a:bodyPr/>
        <a:lstStyle/>
        <a:p>
          <a:endParaRPr lang="en-US"/>
        </a:p>
      </dgm:t>
    </dgm:pt>
    <dgm:pt modelId="{BA598941-61A0-45AA-9DB9-9EA0ED831AF1}">
      <dgm:prSet custT="1"/>
      <dgm:spPr/>
      <dgm:t>
        <a:bodyPr/>
        <a:lstStyle/>
        <a:p>
          <a:r>
            <a:rPr lang="en-US" sz="4000" b="1" dirty="0" smtClean="0">
              <a:solidFill>
                <a:srgbClr val="002856"/>
              </a:solidFill>
              <a:latin typeface="High Tower Text" panose="02040502050506030303" pitchFamily="18" charset="0"/>
            </a:rPr>
            <a:t>MINISTRY CONTACT </a:t>
          </a:r>
        </a:p>
        <a:p>
          <a:r>
            <a:rPr lang="en-US" sz="2000" b="1" dirty="0" smtClean="0">
              <a:solidFill>
                <a:srgbClr val="002856"/>
              </a:solidFill>
              <a:latin typeface="High Tower Text" panose="02040502050506030303" pitchFamily="18" charset="0"/>
            </a:rPr>
            <a:t>Kati Williams</a:t>
          </a:r>
        </a:p>
        <a:p>
          <a:r>
            <a:rPr lang="en-US" sz="2000" b="1" dirty="0" smtClean="0">
              <a:solidFill>
                <a:srgbClr val="002856"/>
              </a:solidFill>
              <a:latin typeface="High Tower Text" panose="02040502050506030303" pitchFamily="18" charset="0"/>
            </a:rPr>
            <a:t>kwill@gmail.com</a:t>
          </a:r>
        </a:p>
      </dgm:t>
    </dgm:pt>
    <dgm:pt modelId="{8D9C2747-3E23-4DBF-9F20-DFD83D335124}" type="parTrans" cxnId="{CD007420-4B71-4B5E-9196-C5EC228ABBC6}">
      <dgm:prSet/>
      <dgm:spPr/>
      <dgm:t>
        <a:bodyPr/>
        <a:lstStyle/>
        <a:p>
          <a:endParaRPr lang="en-US"/>
        </a:p>
      </dgm:t>
    </dgm:pt>
    <dgm:pt modelId="{6E9A9465-1F08-40A1-B573-E5F9915DE0D3}" type="sibTrans" cxnId="{CD007420-4B71-4B5E-9196-C5EC228ABBC6}">
      <dgm:prSet/>
      <dgm:spPr/>
      <dgm:t>
        <a:bodyPr/>
        <a:lstStyle/>
        <a:p>
          <a:endParaRPr lang="en-US"/>
        </a:p>
      </dgm:t>
    </dgm:pt>
    <dgm:pt modelId="{45A5F0EB-B1A5-440F-AFE0-AC7A2B87E61C}">
      <dgm:prSet custT="1"/>
      <dgm:spPr/>
      <dgm:t>
        <a:bodyPr/>
        <a:lstStyle/>
        <a:p>
          <a:r>
            <a:rPr lang="en-US" sz="4000" b="1" dirty="0" smtClean="0">
              <a:solidFill>
                <a:srgbClr val="002856"/>
              </a:solidFill>
              <a:latin typeface="High Tower Text" panose="02040502050506030303" pitchFamily="18" charset="0"/>
            </a:rPr>
            <a:t>MEETING</a:t>
          </a:r>
          <a:r>
            <a:rPr lang="en-US" sz="2900" b="1" dirty="0" smtClean="0">
              <a:solidFill>
                <a:srgbClr val="002856"/>
              </a:solidFill>
              <a:latin typeface="High Tower Text" panose="02040502050506030303" pitchFamily="18" charset="0"/>
            </a:rPr>
            <a:t> </a:t>
          </a:r>
        </a:p>
        <a:p>
          <a:r>
            <a:rPr lang="en-US" sz="2000" b="1" dirty="0" smtClean="0">
              <a:solidFill>
                <a:srgbClr val="002856"/>
              </a:solidFill>
              <a:latin typeface="High Tower Text" panose="02040502050506030303" pitchFamily="18" charset="0"/>
            </a:rPr>
            <a:t>January 15 at 7 pm</a:t>
          </a:r>
        </a:p>
        <a:p>
          <a:r>
            <a:rPr lang="en-US" sz="2000" b="1" dirty="0" smtClean="0">
              <a:solidFill>
                <a:srgbClr val="002856"/>
              </a:solidFill>
              <a:latin typeface="High Tower Text" panose="02040502050506030303" pitchFamily="18" charset="0"/>
            </a:rPr>
            <a:t>Community Church</a:t>
          </a:r>
        </a:p>
      </dgm:t>
    </dgm:pt>
    <dgm:pt modelId="{7E05BB00-22E8-4910-B2F1-FF7C8D21B768}" type="parTrans" cxnId="{95E9CAEF-322B-4363-B852-263A2122D340}">
      <dgm:prSet/>
      <dgm:spPr/>
      <dgm:t>
        <a:bodyPr/>
        <a:lstStyle/>
        <a:p>
          <a:endParaRPr lang="en-US"/>
        </a:p>
      </dgm:t>
    </dgm:pt>
    <dgm:pt modelId="{C39C87C5-13A9-4F4A-ACA3-696A832996E5}" type="sibTrans" cxnId="{95E9CAEF-322B-4363-B852-263A2122D340}">
      <dgm:prSet/>
      <dgm:spPr/>
      <dgm:t>
        <a:bodyPr/>
        <a:lstStyle/>
        <a:p>
          <a:endParaRPr lang="en-US"/>
        </a:p>
      </dgm:t>
    </dgm:pt>
    <dgm:pt modelId="{D57DAFF0-AB98-4D06-BDD5-47F6786C6C05}" type="pres">
      <dgm:prSet presAssocID="{4B2ACE2B-6F1F-4941-8AA5-23121DDB1D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DFC6A4-E9CE-43E5-B5CC-15274A26EEF7}" type="pres">
      <dgm:prSet presAssocID="{6EBFF071-D888-4EDD-A8F9-DDD715290F6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AABCB-F700-4582-8B67-9DC4B6598B7E}" type="pres">
      <dgm:prSet presAssocID="{ED61F133-7221-46EF-A427-25DCB9400692}" presName="sibTrans" presStyleCnt="0"/>
      <dgm:spPr/>
    </dgm:pt>
    <dgm:pt modelId="{EF2C2D34-986A-419D-A877-53896796173A}" type="pres">
      <dgm:prSet presAssocID="{BA598941-61A0-45AA-9DB9-9EA0ED831AF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1CEC5-274D-4BBE-A9E2-4188AE694785}" type="pres">
      <dgm:prSet presAssocID="{6E9A9465-1F08-40A1-B573-E5F9915DE0D3}" presName="sibTrans" presStyleCnt="0"/>
      <dgm:spPr/>
    </dgm:pt>
    <dgm:pt modelId="{E81F6F9A-3F0D-4943-B0A2-AE6CA7E70371}" type="pres">
      <dgm:prSet presAssocID="{45A5F0EB-B1A5-440F-AFE0-AC7A2B87E6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E7AEF-AB1B-47D3-9234-B4DC87238EFC}" type="pres">
      <dgm:prSet presAssocID="{C39C87C5-13A9-4F4A-ACA3-696A832996E5}" presName="sibTrans" presStyleCnt="0"/>
      <dgm:spPr/>
    </dgm:pt>
    <dgm:pt modelId="{0431D3FF-A892-4783-89F3-333DD1AD0163}" type="pres">
      <dgm:prSet presAssocID="{398ECF4E-6230-4DE8-BC17-9D89761A26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A90A2C-1247-4DD1-AC05-BC12F49848E4}" type="presOf" srcId="{398ECF4E-6230-4DE8-BC17-9D89761A2624}" destId="{0431D3FF-A892-4783-89F3-333DD1AD0163}" srcOrd="0" destOrd="0" presId="urn:microsoft.com/office/officeart/2005/8/layout/default"/>
    <dgm:cxn modelId="{01DD5012-B0E8-44F8-A040-A7217989B8EE}" srcId="{4B2ACE2B-6F1F-4941-8AA5-23121DDB1DBE}" destId="{6EBFF071-D888-4EDD-A8F9-DDD715290F69}" srcOrd="0" destOrd="0" parTransId="{DF9A972E-B219-4AB3-A114-FC1B81F7AAC9}" sibTransId="{ED61F133-7221-46EF-A427-25DCB9400692}"/>
    <dgm:cxn modelId="{95E9CAEF-322B-4363-B852-263A2122D340}" srcId="{4B2ACE2B-6F1F-4941-8AA5-23121DDB1DBE}" destId="{45A5F0EB-B1A5-440F-AFE0-AC7A2B87E61C}" srcOrd="2" destOrd="0" parTransId="{7E05BB00-22E8-4910-B2F1-FF7C8D21B768}" sibTransId="{C39C87C5-13A9-4F4A-ACA3-696A832996E5}"/>
    <dgm:cxn modelId="{AB110A23-3693-4FD0-8030-9084EF86B566}" type="presOf" srcId="{45A5F0EB-B1A5-440F-AFE0-AC7A2B87E61C}" destId="{E81F6F9A-3F0D-4943-B0A2-AE6CA7E70371}" srcOrd="0" destOrd="0" presId="urn:microsoft.com/office/officeart/2005/8/layout/default"/>
    <dgm:cxn modelId="{523E2238-E7F1-47FB-ABAE-A92556E59022}" type="presOf" srcId="{BA598941-61A0-45AA-9DB9-9EA0ED831AF1}" destId="{EF2C2D34-986A-419D-A877-53896796173A}" srcOrd="0" destOrd="0" presId="urn:microsoft.com/office/officeart/2005/8/layout/default"/>
    <dgm:cxn modelId="{1CB388D2-332C-4BB6-A2BD-17AD8C63947D}" type="presOf" srcId="{6EBFF071-D888-4EDD-A8F9-DDD715290F69}" destId="{8EDFC6A4-E9CE-43E5-B5CC-15274A26EEF7}" srcOrd="0" destOrd="0" presId="urn:microsoft.com/office/officeart/2005/8/layout/default"/>
    <dgm:cxn modelId="{587111F0-3708-4345-BF36-D6EE199A5502}" type="presOf" srcId="{4B2ACE2B-6F1F-4941-8AA5-23121DDB1DBE}" destId="{D57DAFF0-AB98-4D06-BDD5-47F6786C6C05}" srcOrd="0" destOrd="0" presId="urn:microsoft.com/office/officeart/2005/8/layout/default"/>
    <dgm:cxn modelId="{CD007420-4B71-4B5E-9196-C5EC228ABBC6}" srcId="{4B2ACE2B-6F1F-4941-8AA5-23121DDB1DBE}" destId="{BA598941-61A0-45AA-9DB9-9EA0ED831AF1}" srcOrd="1" destOrd="0" parTransId="{8D9C2747-3E23-4DBF-9F20-DFD83D335124}" sibTransId="{6E9A9465-1F08-40A1-B573-E5F9915DE0D3}"/>
    <dgm:cxn modelId="{2EDC0A3C-DE04-44EA-8E50-B2D6E56EC08F}" srcId="{4B2ACE2B-6F1F-4941-8AA5-23121DDB1DBE}" destId="{398ECF4E-6230-4DE8-BC17-9D89761A2624}" srcOrd="3" destOrd="0" parTransId="{2A206961-E839-4A3C-AC9C-1BB595263ADE}" sibTransId="{AFF6514B-1DE4-4BFB-A2F4-8E75E1F5ED4E}"/>
    <dgm:cxn modelId="{7D12EAF3-E422-44FB-BD4C-204FACEC40A7}" type="presParOf" srcId="{D57DAFF0-AB98-4D06-BDD5-47F6786C6C05}" destId="{8EDFC6A4-E9CE-43E5-B5CC-15274A26EEF7}" srcOrd="0" destOrd="0" presId="urn:microsoft.com/office/officeart/2005/8/layout/default"/>
    <dgm:cxn modelId="{218F0A9D-B67D-41AA-B40C-4268BD3C8006}" type="presParOf" srcId="{D57DAFF0-AB98-4D06-BDD5-47F6786C6C05}" destId="{F6BAABCB-F700-4582-8B67-9DC4B6598B7E}" srcOrd="1" destOrd="0" presId="urn:microsoft.com/office/officeart/2005/8/layout/default"/>
    <dgm:cxn modelId="{495957C4-DD01-4715-8018-E8F173BD4627}" type="presParOf" srcId="{D57DAFF0-AB98-4D06-BDD5-47F6786C6C05}" destId="{EF2C2D34-986A-419D-A877-53896796173A}" srcOrd="2" destOrd="0" presId="urn:microsoft.com/office/officeart/2005/8/layout/default"/>
    <dgm:cxn modelId="{72936312-A325-44E5-8347-7E982F22F0A8}" type="presParOf" srcId="{D57DAFF0-AB98-4D06-BDD5-47F6786C6C05}" destId="{4A21CEC5-274D-4BBE-A9E2-4188AE694785}" srcOrd="3" destOrd="0" presId="urn:microsoft.com/office/officeart/2005/8/layout/default"/>
    <dgm:cxn modelId="{7E34F3C4-9609-4538-8AD1-EBA47D14C1FC}" type="presParOf" srcId="{D57DAFF0-AB98-4D06-BDD5-47F6786C6C05}" destId="{E81F6F9A-3F0D-4943-B0A2-AE6CA7E70371}" srcOrd="4" destOrd="0" presId="urn:microsoft.com/office/officeart/2005/8/layout/default"/>
    <dgm:cxn modelId="{7909A502-297C-4F6F-809A-F21DEF71A970}" type="presParOf" srcId="{D57DAFF0-AB98-4D06-BDD5-47F6786C6C05}" destId="{5BAE7AEF-AB1B-47D3-9234-B4DC87238EFC}" srcOrd="5" destOrd="0" presId="urn:microsoft.com/office/officeart/2005/8/layout/default"/>
    <dgm:cxn modelId="{A2C84E1A-81B0-41CF-925B-B4418A07CE99}" type="presParOf" srcId="{D57DAFF0-AB98-4D06-BDD5-47F6786C6C05}" destId="{0431D3FF-A892-4783-89F3-333DD1AD016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442C8-3DB2-4002-8EED-3878BEE3E808}">
      <dsp:nvSpPr>
        <dsp:cNvPr id="0" name=""/>
        <dsp:cNvSpPr/>
      </dsp:nvSpPr>
      <dsp:spPr>
        <a:xfrm>
          <a:off x="0" y="19256"/>
          <a:ext cx="3174043" cy="1587021"/>
        </a:xfrm>
        <a:prstGeom prst="rect">
          <a:avLst/>
        </a:prstGeom>
        <a:solidFill>
          <a:srgbClr val="0028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C1D3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rPr>
            <a:t>In Our Backyard</a:t>
          </a:r>
          <a:endParaRPr lang="en-US" sz="3800" kern="1200" dirty="0">
            <a:solidFill>
              <a:srgbClr val="C1D3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igh Tower Text" panose="02040502050506030303" pitchFamily="18" charset="0"/>
          </a:endParaRPr>
        </a:p>
      </dsp:txBody>
      <dsp:txXfrm>
        <a:off x="0" y="19256"/>
        <a:ext cx="3174043" cy="1587021"/>
      </dsp:txXfrm>
    </dsp:sp>
    <dsp:sp modelId="{66225BC2-33D0-4862-9B9E-D1525AC7F3DC}">
      <dsp:nvSpPr>
        <dsp:cNvPr id="0" name=""/>
        <dsp:cNvSpPr/>
      </dsp:nvSpPr>
      <dsp:spPr>
        <a:xfrm>
          <a:off x="3639420" y="19256"/>
          <a:ext cx="3174043" cy="1587021"/>
        </a:xfrm>
        <a:prstGeom prst="rect">
          <a:avLst/>
        </a:prstGeom>
        <a:solidFill>
          <a:srgbClr val="0028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C1D3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rPr>
            <a:t>One in Three Incarcerated Persons</a:t>
          </a:r>
          <a:endParaRPr lang="en-US" sz="3800" kern="1200" dirty="0">
            <a:solidFill>
              <a:srgbClr val="C1D3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igh Tower Text" panose="02040502050506030303" pitchFamily="18" charset="0"/>
          </a:endParaRPr>
        </a:p>
      </dsp:txBody>
      <dsp:txXfrm>
        <a:off x="3639420" y="19256"/>
        <a:ext cx="3174043" cy="1587021"/>
      </dsp:txXfrm>
    </dsp:sp>
    <dsp:sp modelId="{18BE6179-4D08-4400-8674-15B5281BF501}">
      <dsp:nvSpPr>
        <dsp:cNvPr id="0" name=""/>
        <dsp:cNvSpPr/>
      </dsp:nvSpPr>
      <dsp:spPr>
        <a:xfrm>
          <a:off x="7174669" y="19256"/>
          <a:ext cx="3174043" cy="1587021"/>
        </a:xfrm>
        <a:prstGeom prst="rect">
          <a:avLst/>
        </a:prstGeom>
        <a:solidFill>
          <a:srgbClr val="0028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C1D3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rPr>
            <a:t>High Suicide Rates</a:t>
          </a:r>
          <a:endParaRPr lang="en-US" sz="3800" b="1" kern="1200" dirty="0">
            <a:solidFill>
              <a:srgbClr val="C1D3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igh Tower Text" panose="02040502050506030303" pitchFamily="18" charset="0"/>
          </a:endParaRPr>
        </a:p>
      </dsp:txBody>
      <dsp:txXfrm>
        <a:off x="7174669" y="19256"/>
        <a:ext cx="3174043" cy="1587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98BA6-49E5-46B3-9EF8-5C13F72CED8E}">
      <dsp:nvSpPr>
        <dsp:cNvPr id="0" name=""/>
        <dsp:cNvSpPr/>
      </dsp:nvSpPr>
      <dsp:spPr>
        <a:xfrm>
          <a:off x="3918" y="12724"/>
          <a:ext cx="3426335" cy="34263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8563" tIns="45720" rIns="188563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High Tower Text" panose="02040502050506030303" pitchFamily="18" charset="0"/>
            </a:rPr>
            <a:t>More than 2.7 million children </a:t>
          </a:r>
          <a:endParaRPr lang="en-US" sz="3600" kern="1200" dirty="0">
            <a:latin typeface="High Tower Text" panose="02040502050506030303" pitchFamily="18" charset="0"/>
          </a:endParaRPr>
        </a:p>
      </dsp:txBody>
      <dsp:txXfrm>
        <a:off x="505693" y="514499"/>
        <a:ext cx="2422785" cy="2422785"/>
      </dsp:txXfrm>
    </dsp:sp>
    <dsp:sp modelId="{3402725D-6537-4F63-9D9F-8848C95DE26B}">
      <dsp:nvSpPr>
        <dsp:cNvPr id="0" name=""/>
        <dsp:cNvSpPr/>
      </dsp:nvSpPr>
      <dsp:spPr>
        <a:xfrm>
          <a:off x="2744987" y="12724"/>
          <a:ext cx="3426335" cy="34263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8563" tIns="50800" rIns="188563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High Tower Text" panose="02040502050506030303" pitchFamily="18" charset="0"/>
            </a:rPr>
            <a:t>1 in 28 </a:t>
          </a:r>
          <a:endParaRPr lang="en-US" sz="4000" kern="1200" dirty="0">
            <a:latin typeface="High Tower Text" panose="02040502050506030303" pitchFamily="18" charset="0"/>
          </a:endParaRPr>
        </a:p>
      </dsp:txBody>
      <dsp:txXfrm>
        <a:off x="3246762" y="514499"/>
        <a:ext cx="2422785" cy="2422785"/>
      </dsp:txXfrm>
    </dsp:sp>
    <dsp:sp modelId="{E7BBB030-E235-4048-A1C3-723A3220CA1D}">
      <dsp:nvSpPr>
        <dsp:cNvPr id="0" name=""/>
        <dsp:cNvSpPr/>
      </dsp:nvSpPr>
      <dsp:spPr>
        <a:xfrm>
          <a:off x="5486055" y="12724"/>
          <a:ext cx="3426335" cy="34263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8563" tIns="40640" rIns="188563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High Tower Text" panose="02040502050506030303" pitchFamily="18" charset="0"/>
            </a:rPr>
            <a:t>About half under the age of 10</a:t>
          </a:r>
          <a:endParaRPr lang="en-US" sz="3200" kern="1200" dirty="0">
            <a:latin typeface="High Tower Text" panose="02040502050506030303" pitchFamily="18" charset="0"/>
          </a:endParaRPr>
        </a:p>
      </dsp:txBody>
      <dsp:txXfrm>
        <a:off x="5987830" y="514499"/>
        <a:ext cx="2422785" cy="2422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FC6A4-E9CE-43E5-B5CC-15274A26EEF7}">
      <dsp:nvSpPr>
        <dsp:cNvPr id="0" name=""/>
        <dsp:cNvSpPr/>
      </dsp:nvSpPr>
      <dsp:spPr>
        <a:xfrm>
          <a:off x="351035" y="2488"/>
          <a:ext cx="3536156" cy="2121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2856"/>
              </a:solidFill>
              <a:latin typeface="High Tower Text" panose="02040502050506030303" pitchFamily="18" charset="0"/>
            </a:rPr>
            <a:t>PRAY </a:t>
          </a:r>
        </a:p>
      </dsp:txBody>
      <dsp:txXfrm>
        <a:off x="351035" y="2488"/>
        <a:ext cx="3536156" cy="2121693"/>
      </dsp:txXfrm>
    </dsp:sp>
    <dsp:sp modelId="{EF2C2D34-986A-419D-A877-53896796173A}">
      <dsp:nvSpPr>
        <dsp:cNvPr id="0" name=""/>
        <dsp:cNvSpPr/>
      </dsp:nvSpPr>
      <dsp:spPr>
        <a:xfrm>
          <a:off x="4240807" y="2488"/>
          <a:ext cx="3536156" cy="2121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2856"/>
              </a:solidFill>
              <a:latin typeface="High Tower Text" panose="02040502050506030303" pitchFamily="18" charset="0"/>
            </a:rPr>
            <a:t>MINISTRY CONTACT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856"/>
              </a:solidFill>
              <a:latin typeface="High Tower Text" panose="02040502050506030303" pitchFamily="18" charset="0"/>
            </a:rPr>
            <a:t>Kati Williams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856"/>
              </a:solidFill>
              <a:latin typeface="High Tower Text" panose="02040502050506030303" pitchFamily="18" charset="0"/>
            </a:rPr>
            <a:t>kwill@gmail.com</a:t>
          </a:r>
        </a:p>
      </dsp:txBody>
      <dsp:txXfrm>
        <a:off x="4240807" y="2488"/>
        <a:ext cx="3536156" cy="2121693"/>
      </dsp:txXfrm>
    </dsp:sp>
    <dsp:sp modelId="{E81F6F9A-3F0D-4943-B0A2-AE6CA7E70371}">
      <dsp:nvSpPr>
        <dsp:cNvPr id="0" name=""/>
        <dsp:cNvSpPr/>
      </dsp:nvSpPr>
      <dsp:spPr>
        <a:xfrm>
          <a:off x="351035" y="2477797"/>
          <a:ext cx="3536156" cy="2121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2856"/>
              </a:solidFill>
              <a:latin typeface="High Tower Text" panose="02040502050506030303" pitchFamily="18" charset="0"/>
            </a:rPr>
            <a:t>MEETING</a:t>
          </a:r>
          <a:r>
            <a:rPr lang="en-US" sz="2900" b="1" kern="1200" dirty="0" smtClean="0">
              <a:solidFill>
                <a:srgbClr val="002856"/>
              </a:solidFill>
              <a:latin typeface="High Tower Text" panose="02040502050506030303" pitchFamily="18" charset="0"/>
            </a:rPr>
            <a:t>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856"/>
              </a:solidFill>
              <a:latin typeface="High Tower Text" panose="02040502050506030303" pitchFamily="18" charset="0"/>
            </a:rPr>
            <a:t>January 15 at 7 pm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856"/>
              </a:solidFill>
              <a:latin typeface="High Tower Text" panose="02040502050506030303" pitchFamily="18" charset="0"/>
            </a:rPr>
            <a:t>Community Church</a:t>
          </a:r>
        </a:p>
      </dsp:txBody>
      <dsp:txXfrm>
        <a:off x="351035" y="2477797"/>
        <a:ext cx="3536156" cy="2121693"/>
      </dsp:txXfrm>
    </dsp:sp>
    <dsp:sp modelId="{0431D3FF-A892-4783-89F3-333DD1AD0163}">
      <dsp:nvSpPr>
        <dsp:cNvPr id="0" name=""/>
        <dsp:cNvSpPr/>
      </dsp:nvSpPr>
      <dsp:spPr>
        <a:xfrm>
          <a:off x="4240807" y="2477797"/>
          <a:ext cx="3536156" cy="2121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2856"/>
              </a:solidFill>
              <a:latin typeface="High Tower Text" panose="02040502050506030303" pitchFamily="18" charset="0"/>
            </a:rPr>
            <a:t>MINISTRY NEEDS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856"/>
              </a:solidFill>
              <a:latin typeface="High Tower Text" panose="02040502050506030303" pitchFamily="18" charset="0"/>
            </a:rPr>
            <a:t>One-on-One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856"/>
              </a:solidFill>
              <a:latin typeface="High Tower Text" panose="02040502050506030303" pitchFamily="18" charset="0"/>
            </a:rPr>
            <a:t>Bibles</a:t>
          </a:r>
        </a:p>
      </dsp:txBody>
      <dsp:txXfrm>
        <a:off x="4240807" y="2477797"/>
        <a:ext cx="3536156" cy="2121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12A854-D57D-4F5E-93C8-B2E04D688EDF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E9787C-662D-4446-8147-DB6E4CF7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4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C74018-3A9E-46C7-901D-D29FF81F9556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7AFE67-3EF5-415A-90DA-DFD12F1A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6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AFE67-3EF5-415A-90DA-DFD12F1A8C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07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AFE67-3EF5-415A-90DA-DFD12F1A8C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AFE67-3EF5-415A-90DA-DFD12F1A8C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AFE67-3EF5-415A-90DA-DFD12F1A8C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6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who have experienced trauma.  Reports indicate that 77-98% of the incarcerated have experienced interpersonal violence and/or physical/sexual abuse.</a:t>
            </a:r>
          </a:p>
          <a:p>
            <a:r>
              <a:rPr lang="en-US" dirty="0"/>
              <a:t>People who have experienced addiction.  Research reports that ??% of the incarcerated used drugs prior to their arrest.</a:t>
            </a:r>
          </a:p>
          <a:p>
            <a:r>
              <a:rPr lang="en-US" dirty="0"/>
              <a:t>People who have mental illness.  % of incarcerated men and 73% of incarcerated women report having a mental illness.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AFE67-3EF5-415A-90DA-DFD12F1A8C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1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2.7 million children in the U.S. have an incarcerated parent.  That is 1 in 28 children. </a:t>
            </a:r>
          </a:p>
          <a:p>
            <a:r>
              <a:rPr lang="en-US" dirty="0" smtClean="0"/>
              <a:t>Approximately half of these children are under the age of 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AFE67-3EF5-415A-90DA-DFD12F1A8C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65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AFE67-3EF5-415A-90DA-DFD12F1A8C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2000" dirty="0">
              <a:solidFill>
                <a:srgbClr val="002856"/>
              </a:solidFill>
              <a:latin typeface="High Tower Text" panose="020405020505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AFE67-3EF5-415A-90DA-DFD12F1A8C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41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AFE67-3EF5-415A-90DA-DFD12F1A8C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20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8FFD7-0B45-4261-ADD2-2E56B505BDA9}" type="slidenum">
              <a:rPr lang="en-US"/>
              <a:pPr/>
              <a:t>13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7369" indent="-237369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7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3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0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6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14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4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25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6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25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0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9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73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42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7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60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48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49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39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13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88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8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8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39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90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71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25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78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71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14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97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7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3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61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38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92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33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49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792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14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90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188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818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644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54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341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0162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82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7454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18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2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0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5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6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210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5E11EA-7930-4920-9651-4BF11526F13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C13EBF-D15B-485F-8135-76182D22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lausannen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www.sentencingproject.org/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6621" y="3949289"/>
            <a:ext cx="5252581" cy="1230225"/>
          </a:xfrm>
          <a:noFill/>
          <a:effectLst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algn="r"/>
            <a:r>
              <a:rPr lang="en-US" sz="7200" b="1" dirty="0" smtClean="0">
                <a:latin typeface="High Tower Text" panose="02040502050506030303" pitchFamily="18" charset="0"/>
              </a:rPr>
              <a:t>Jail Ministry</a:t>
            </a:r>
            <a:endParaRPr lang="en-US" sz="7200" b="1" dirty="0">
              <a:latin typeface="High Tower Text" panose="020405020505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4861" y="5674292"/>
            <a:ext cx="8104341" cy="726509"/>
          </a:xfrm>
          <a:noFill/>
        </p:spPr>
        <p:txBody>
          <a:bodyPr>
            <a:normAutofit/>
          </a:bodyPr>
          <a:lstStyle/>
          <a:p>
            <a:pPr algn="r"/>
            <a:r>
              <a:rPr lang="en-US" sz="4000" b="1" dirty="0" smtClean="0">
                <a:latin typeface="High Tower Text" panose="02040502050506030303" pitchFamily="18" charset="0"/>
              </a:rPr>
              <a:t>A Mission Field in Our Backyard</a:t>
            </a:r>
            <a:endParaRPr lang="en-US" sz="4000" b="1" dirty="0">
              <a:latin typeface="High Tower Text" panose="020405020505060303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68877" y="5336089"/>
            <a:ext cx="9123123" cy="0"/>
          </a:xfrm>
          <a:prstGeom prst="line">
            <a:avLst/>
          </a:prstGeom>
          <a:ln w="88900">
            <a:solidFill>
              <a:srgbClr val="C1D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68431" y="5515394"/>
            <a:ext cx="9123569" cy="0"/>
          </a:xfrm>
          <a:prstGeom prst="line">
            <a:avLst/>
          </a:prstGeom>
          <a:ln w="88900">
            <a:solidFill>
              <a:srgbClr val="ACD433">
                <a:alpha val="3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docs-internal-guid-7fa9fead-7fff-41d9-58ce-abcd369332f3" descr="https://lh4.googleusercontent.com/tEYNWzp9l6PHnE9lPevYKfkzZyXnxjkM6HjT2aHvmM2QFPZ1rVBDC2lg1fwup5Fk1GGcxOzoeMImO3-k1FGR0liWBaSwh3Wwf0zARj_mcC5kvgKws1Hda7tNnigsAegruJjoEm7h3S-iQIoVQw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0" y="5674291"/>
            <a:ext cx="2774141" cy="64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2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1540563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2856"/>
                </a:solidFill>
              </a:rPr>
              <a:t>The Church has the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7848"/>
            <a:ext cx="10515600" cy="5572304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latin typeface="High Tower Text" panose="02040502050506030303" pitchFamily="18" charset="0"/>
              </a:rPr>
              <a:t>The </a:t>
            </a:r>
            <a:r>
              <a:rPr lang="en-US" sz="5400" dirty="0" smtClean="0">
                <a:latin typeface="High Tower Text" panose="02040502050506030303" pitchFamily="18" charset="0"/>
              </a:rPr>
              <a:t>Church can bring 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ACD4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hope </a:t>
            </a:r>
            <a:r>
              <a:rPr lang="en-US" sz="5400" b="1" dirty="0">
                <a:solidFill>
                  <a:srgbClr val="ACD4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and healing </a:t>
            </a:r>
            <a:endParaRPr lang="en-US" sz="5400" b="1" dirty="0" smtClean="0">
              <a:solidFill>
                <a:srgbClr val="ACD4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latin typeface="High Tower Text" panose="02040502050506030303" pitchFamily="18" charset="0"/>
              </a:rPr>
              <a:t>by </a:t>
            </a:r>
            <a:r>
              <a:rPr lang="en-US" sz="5400" dirty="0">
                <a:latin typeface="High Tower Text" panose="02040502050506030303" pitchFamily="18" charset="0"/>
              </a:rPr>
              <a:t>showing and sharing </a:t>
            </a:r>
            <a:endParaRPr lang="en-US" sz="5400" dirty="0" smtClean="0">
              <a:latin typeface="High Tower Text" panose="02040502050506030303" pitchFamily="18" charset="0"/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ACD4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the love of Christ</a:t>
            </a:r>
            <a:r>
              <a:rPr lang="en-US" sz="5400" dirty="0" smtClean="0">
                <a:latin typeface="High Tower Text" panose="02040502050506030303" pitchFamily="18" charset="0"/>
              </a:rPr>
              <a:t>.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3223534"/>
            <a:ext cx="3207895" cy="0"/>
          </a:xfrm>
          <a:prstGeom prst="line">
            <a:avLst/>
          </a:prstGeom>
          <a:ln w="88900">
            <a:solidFill>
              <a:srgbClr val="C1D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84105" y="3223534"/>
            <a:ext cx="3207895" cy="0"/>
          </a:xfrm>
          <a:prstGeom prst="line">
            <a:avLst/>
          </a:prstGeom>
          <a:ln w="88900">
            <a:solidFill>
              <a:srgbClr val="C1D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6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004" y="3656791"/>
            <a:ext cx="9732579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02856"/>
              </a:contourClr>
            </a:sp3d>
          </a:bodyPr>
          <a:lstStyle/>
          <a:p>
            <a:pPr algn="ctr"/>
            <a:r>
              <a:rPr lang="en-US" sz="4000" b="1" dirty="0" smtClean="0">
                <a:latin typeface="High Tower Text" panose="02040502050506030303" pitchFamily="18" charset="0"/>
              </a:rPr>
              <a:t>Jesus said … </a:t>
            </a:r>
            <a:r>
              <a:rPr lang="en-US" sz="4000" b="1" i="1" dirty="0" smtClean="0">
                <a:solidFill>
                  <a:srgbClr val="ACD433"/>
                </a:solidFill>
                <a:latin typeface="High Tower Text" panose="02040502050506030303" pitchFamily="18" charset="0"/>
              </a:rPr>
              <a:t>Love your neighbor as yourself</a:t>
            </a:r>
            <a:endParaRPr lang="en-US" sz="4000" b="1" i="1" dirty="0">
              <a:latin typeface="High Tower Text" panose="02040502050506030303" pitchFamily="18" charset="0"/>
            </a:endParaRPr>
          </a:p>
          <a:p>
            <a:pPr algn="ctr"/>
            <a:r>
              <a:rPr lang="en-US" sz="3700" i="1" dirty="0" smtClean="0">
                <a:latin typeface="High Tower Text" panose="02040502050506030303" pitchFamily="18" charset="0"/>
              </a:rPr>
              <a:t>Mark 12:31</a:t>
            </a:r>
            <a:endParaRPr lang="en-US" sz="3700" i="1" dirty="0">
              <a:latin typeface="High Tower Text" panose="020405020505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3004" y="1547446"/>
            <a:ext cx="9732579" cy="1554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02856"/>
              </a:contourClr>
            </a:sp3d>
          </a:bodyPr>
          <a:lstStyle/>
          <a:p>
            <a:pPr algn="ctr"/>
            <a:r>
              <a:rPr lang="en-US" sz="4000" b="1" dirty="0">
                <a:latin typeface="High Tower Text" panose="02040502050506030303" pitchFamily="18" charset="0"/>
              </a:rPr>
              <a:t>Jesus said</a:t>
            </a:r>
            <a:r>
              <a:rPr lang="en-US" sz="4000" b="1" dirty="0" smtClean="0">
                <a:latin typeface="High Tower Text" panose="02040502050506030303" pitchFamily="18" charset="0"/>
              </a:rPr>
              <a:t>… </a:t>
            </a:r>
            <a:r>
              <a:rPr lang="en-US" sz="4000" b="1" i="1" dirty="0" smtClean="0">
                <a:solidFill>
                  <a:srgbClr val="ACD433"/>
                </a:solidFill>
                <a:latin typeface="High Tower Text" panose="02040502050506030303" pitchFamily="18" charset="0"/>
              </a:rPr>
              <a:t>Go </a:t>
            </a:r>
            <a:r>
              <a:rPr lang="en-US" sz="4000" b="1" i="1" dirty="0">
                <a:solidFill>
                  <a:srgbClr val="ACD433"/>
                </a:solidFill>
                <a:latin typeface="High Tower Text" panose="02040502050506030303" pitchFamily="18" charset="0"/>
              </a:rPr>
              <a:t>and make disciples of all nations </a:t>
            </a:r>
            <a:r>
              <a:rPr lang="en-US" sz="3700" dirty="0" smtClean="0">
                <a:latin typeface="High Tower Text" panose="02040502050506030303" pitchFamily="18" charset="0"/>
              </a:rPr>
              <a:t>Matthew 28:19  </a:t>
            </a:r>
            <a:endParaRPr lang="en-US" sz="3700" dirty="0">
              <a:latin typeface="High Tower Text" panose="0204050205050603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79883"/>
            <a:ext cx="10515600" cy="1510806"/>
          </a:xfrm>
        </p:spPr>
        <p:txBody>
          <a:bodyPr/>
          <a:lstStyle/>
          <a:p>
            <a:r>
              <a:rPr lang="en-US" b="1" dirty="0" smtClean="0">
                <a:solidFill>
                  <a:srgbClr val="002856"/>
                </a:solidFill>
                <a:latin typeface="High Tower Text" panose="02040502050506030303" pitchFamily="18" charset="0"/>
              </a:rPr>
              <a:t>Jesus said…</a:t>
            </a:r>
            <a:endParaRPr lang="en-US" b="1" dirty="0">
              <a:solidFill>
                <a:srgbClr val="002856"/>
              </a:solidFill>
              <a:latin typeface="High Tower Text" panose="02040502050506030303" pitchFamily="18" charset="0"/>
            </a:endParaRPr>
          </a:p>
        </p:txBody>
      </p:sp>
      <p:sp>
        <p:nvSpPr>
          <p:cNvPr id="461829" name="Rectangle 5"/>
          <p:cNvSpPr>
            <a:spLocks noGrp="1" noChangeArrowheads="1"/>
          </p:cNvSpPr>
          <p:nvPr>
            <p:ph idx="1"/>
          </p:nvPr>
        </p:nvSpPr>
        <p:spPr>
          <a:xfrm>
            <a:off x="399738" y="1289154"/>
            <a:ext cx="11392524" cy="5051686"/>
          </a:xfrm>
          <a:solidFill>
            <a:srgbClr val="C1D3CA">
              <a:alpha val="16000"/>
            </a:srgbClr>
          </a:solidFill>
          <a:ln w="22225" cmpd="thickThin">
            <a:solidFill>
              <a:srgbClr val="ACD433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sz="3700" dirty="0">
                <a:solidFill>
                  <a:srgbClr val="002856"/>
                </a:solidFill>
                <a:latin typeface="High Tower Text" panose="02040502050506030303" pitchFamily="18" charset="0"/>
              </a:rPr>
              <a:t>	</a:t>
            </a:r>
            <a:r>
              <a:rPr lang="en-US" sz="3700" dirty="0" smtClean="0">
                <a:solidFill>
                  <a:srgbClr val="002856"/>
                </a:solidFill>
                <a:latin typeface="High Tower Text" panose="02040502050506030303" pitchFamily="18" charset="0"/>
              </a:rPr>
              <a:t>“</a:t>
            </a:r>
            <a:r>
              <a:rPr lang="en-US" sz="3700" b="1" i="1" dirty="0" smtClean="0">
                <a:solidFill>
                  <a:srgbClr val="002856"/>
                </a:solidFill>
                <a:latin typeface="High Tower Text" panose="02040502050506030303" pitchFamily="18" charset="0"/>
              </a:rPr>
              <a:t>For </a:t>
            </a:r>
            <a:r>
              <a:rPr lang="en-US" sz="3700" b="1" i="1" dirty="0">
                <a:solidFill>
                  <a:srgbClr val="002856"/>
                </a:solidFill>
                <a:latin typeface="High Tower Text" panose="02040502050506030303" pitchFamily="18" charset="0"/>
              </a:rPr>
              <a:t>I was hungry, and you gave Me something to eat; I was thirsty, and you gave Me drink; I was a stranger, and you invited me in; naked and you clothed Me; I was sick, and you visited Me; I was in </a:t>
            </a:r>
            <a:r>
              <a:rPr lang="en-US" sz="3700" b="1" i="1" dirty="0" smtClean="0">
                <a:solidFill>
                  <a:srgbClr val="002856"/>
                </a:solidFill>
                <a:latin typeface="High Tower Text" panose="02040502050506030303" pitchFamily="18" charset="0"/>
              </a:rPr>
              <a:t>prison, </a:t>
            </a:r>
            <a:r>
              <a:rPr lang="en-US" sz="3700" b="1" i="1" dirty="0">
                <a:solidFill>
                  <a:srgbClr val="002856"/>
                </a:solidFill>
                <a:latin typeface="High Tower Text" panose="02040502050506030303" pitchFamily="18" charset="0"/>
              </a:rPr>
              <a:t>and you came to Me. . . Truly I say to you, to the extent that you did it to one of these brothers of Mine, even the least of them, you did it to Me</a:t>
            </a:r>
            <a:r>
              <a:rPr lang="en-US" sz="3700" i="1" dirty="0" smtClean="0">
                <a:solidFill>
                  <a:srgbClr val="002856"/>
                </a:solidFill>
                <a:latin typeface="High Tower Text" panose="02040502050506030303" pitchFamily="18" charset="0"/>
              </a:rPr>
              <a:t>.”</a:t>
            </a:r>
            <a:endParaRPr lang="en-US" i="1" dirty="0">
              <a:solidFill>
                <a:srgbClr val="002856"/>
              </a:solidFill>
            </a:endParaRPr>
          </a:p>
          <a:p>
            <a:pPr algn="ctr">
              <a:buFontTx/>
              <a:buNone/>
            </a:pPr>
            <a:r>
              <a:rPr lang="en-US" dirty="0">
                <a:solidFill>
                  <a:srgbClr val="002856"/>
                </a:solidFill>
              </a:rPr>
              <a:t>	</a:t>
            </a:r>
            <a:r>
              <a:rPr lang="en-US" sz="2600" b="1" dirty="0">
                <a:solidFill>
                  <a:srgbClr val="002856"/>
                </a:solidFill>
                <a:latin typeface="High Tower Text" panose="02040502050506030303" pitchFamily="18" charset="0"/>
              </a:rPr>
              <a:t>Matthew 25:35,36,40</a:t>
            </a:r>
          </a:p>
        </p:txBody>
      </p:sp>
    </p:spTree>
    <p:extLst>
      <p:ext uri="{BB962C8B-B14F-4D97-AF65-F5344CB8AC3E}">
        <p14:creationId xmlns:p14="http://schemas.microsoft.com/office/powerpoint/2010/main" val="3498575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355" y="1148182"/>
            <a:ext cx="3018403" cy="50167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856"/>
                </a:solidFill>
                <a:latin typeface="High Tower Text" panose="02040502050506030303" pitchFamily="18" charset="0"/>
              </a:rPr>
              <a:t>The Church </a:t>
            </a:r>
            <a:r>
              <a:rPr lang="en-US" sz="4000" b="1" dirty="0" smtClean="0">
                <a:latin typeface="High Tower Text" panose="02040502050506030303" pitchFamily="18" charset="0"/>
              </a:rPr>
              <a:t>can make a difference </a:t>
            </a:r>
          </a:p>
          <a:p>
            <a:pPr algn="ctr"/>
            <a:r>
              <a:rPr lang="en-US" sz="4000" b="1" dirty="0" smtClean="0">
                <a:latin typeface="High Tower Text" panose="02040502050506030303" pitchFamily="18" charset="0"/>
              </a:rPr>
              <a:t>in the lives </a:t>
            </a:r>
          </a:p>
          <a:p>
            <a:pPr algn="ctr"/>
            <a:r>
              <a:rPr lang="en-US" sz="4000" b="1" dirty="0" smtClean="0">
                <a:latin typeface="High Tower Text" panose="02040502050506030303" pitchFamily="18" charset="0"/>
              </a:rPr>
              <a:t>of those </a:t>
            </a:r>
          </a:p>
          <a:p>
            <a:pPr algn="ctr"/>
            <a:r>
              <a:rPr lang="en-US" sz="4000" b="1" dirty="0">
                <a:latin typeface="High Tower Text" panose="02040502050506030303" pitchFamily="18" charset="0"/>
              </a:rPr>
              <a:t>s</a:t>
            </a:r>
            <a:r>
              <a:rPr lang="en-US" sz="4000" b="1" dirty="0" smtClean="0">
                <a:latin typeface="High Tower Text" panose="02040502050506030303" pitchFamily="18" charset="0"/>
              </a:rPr>
              <a:t>ociety wants </a:t>
            </a:r>
          </a:p>
          <a:p>
            <a:pPr algn="ctr"/>
            <a:r>
              <a:rPr lang="en-US" sz="4000" b="1" dirty="0" smtClean="0">
                <a:latin typeface="High Tower Text" panose="02040502050506030303" pitchFamily="18" charset="0"/>
              </a:rPr>
              <a:t>to forget.</a:t>
            </a:r>
            <a:endParaRPr lang="en-US" sz="40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ACD4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What is Jail Ministry?</a:t>
            </a:r>
            <a:endParaRPr lang="en-US" sz="7200" b="1" dirty="0">
              <a:solidFill>
                <a:srgbClr val="ACD4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37" y="0"/>
            <a:ext cx="822460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5874" y="335845"/>
            <a:ext cx="373162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High Tower Text" panose="02040502050506030303" pitchFamily="18" charset="0"/>
              </a:rPr>
              <a:t>Jail Ministry </a:t>
            </a:r>
            <a:br>
              <a:rPr lang="en-US" sz="3600" b="1" dirty="0">
                <a:latin typeface="High Tower Text" panose="02040502050506030303" pitchFamily="18" charset="0"/>
              </a:rPr>
            </a:br>
            <a:r>
              <a:rPr lang="en-US" sz="3600" b="1" dirty="0">
                <a:latin typeface="High Tower Text" panose="02040502050506030303" pitchFamily="18" charset="0"/>
              </a:rPr>
              <a:t>is providing </a:t>
            </a:r>
            <a:br>
              <a:rPr lang="en-US" sz="3600" b="1" dirty="0">
                <a:latin typeface="High Tower Text" panose="02040502050506030303" pitchFamily="18" charset="0"/>
              </a:rPr>
            </a:br>
            <a:r>
              <a:rPr lang="en-US" sz="3600" b="1" i="1" dirty="0">
                <a:solidFill>
                  <a:srgbClr val="002060"/>
                </a:solidFill>
                <a:latin typeface="High Tower Text" panose="02040502050506030303" pitchFamily="18" charset="0"/>
              </a:rPr>
              <a:t>compassionate </a:t>
            </a:r>
            <a:br>
              <a:rPr lang="en-US" sz="3600" b="1" i="1" dirty="0">
                <a:solidFill>
                  <a:srgbClr val="002060"/>
                </a:solidFill>
                <a:latin typeface="High Tower Text" panose="02040502050506030303" pitchFamily="18" charset="0"/>
              </a:rPr>
            </a:br>
            <a:r>
              <a:rPr lang="en-US" sz="3600" b="1" i="1" dirty="0">
                <a:solidFill>
                  <a:srgbClr val="002060"/>
                </a:solidFill>
                <a:latin typeface="High Tower Text" panose="02040502050506030303" pitchFamily="18" charset="0"/>
              </a:rPr>
              <a:t>holistic care</a:t>
            </a:r>
            <a:r>
              <a:rPr lang="en-US" sz="3600" b="1" dirty="0">
                <a:solidFill>
                  <a:srgbClr val="002060"/>
                </a:solidFill>
                <a:latin typeface="High Tower Text" panose="02040502050506030303" pitchFamily="18" charset="0"/>
              </a:rPr>
              <a:t> </a:t>
            </a:r>
            <a:r>
              <a:rPr lang="en-US" sz="3600" b="1" dirty="0">
                <a:latin typeface="High Tower Text" panose="02040502050506030303" pitchFamily="18" charset="0"/>
              </a:rPr>
              <a:t/>
            </a:r>
            <a:br>
              <a:rPr lang="en-US" sz="3600" b="1" dirty="0">
                <a:latin typeface="High Tower Text" panose="02040502050506030303" pitchFamily="18" charset="0"/>
              </a:rPr>
            </a:br>
            <a:r>
              <a:rPr lang="en-US" sz="3600" b="1" dirty="0">
                <a:latin typeface="High Tower Text" panose="02040502050506030303" pitchFamily="18" charset="0"/>
              </a:rPr>
              <a:t>through the transforming </a:t>
            </a:r>
            <a:br>
              <a:rPr lang="en-US" sz="3600" b="1" dirty="0">
                <a:latin typeface="High Tower Text" panose="02040502050506030303" pitchFamily="18" charset="0"/>
              </a:rPr>
            </a:br>
            <a:r>
              <a:rPr lang="en-US" sz="3600" b="1" dirty="0">
                <a:latin typeface="High Tower Text" panose="02040502050506030303" pitchFamily="18" charset="0"/>
              </a:rPr>
              <a:t>message of </a:t>
            </a:r>
            <a:endParaRPr lang="en-US" sz="3600" b="1" dirty="0" smtClean="0">
              <a:latin typeface="High Tower Text" panose="02040502050506030303" pitchFamily="18" charset="0"/>
            </a:endParaRPr>
          </a:p>
          <a:p>
            <a:pPr algn="ctr"/>
            <a:r>
              <a:rPr lang="en-US" sz="3600" b="1" i="1" dirty="0" smtClean="0">
                <a:solidFill>
                  <a:srgbClr val="002060"/>
                </a:solidFill>
                <a:latin typeface="High Tower Text" panose="02040502050506030303" pitchFamily="18" charset="0"/>
              </a:rPr>
              <a:t>the </a:t>
            </a:r>
            <a:r>
              <a:rPr lang="en-US" sz="3600" b="1" i="1" dirty="0">
                <a:solidFill>
                  <a:srgbClr val="002060"/>
                </a:solidFill>
                <a:latin typeface="High Tower Text" panose="02040502050506030303" pitchFamily="18" charset="0"/>
              </a:rPr>
              <a:t>gospel </a:t>
            </a:r>
            <a:r>
              <a:rPr lang="en-US" sz="3600" b="1" i="1" dirty="0">
                <a:solidFill>
                  <a:srgbClr val="ACD433"/>
                </a:solidFill>
                <a:latin typeface="High Tower Text" panose="02040502050506030303" pitchFamily="18" charset="0"/>
              </a:rPr>
              <a:t/>
            </a:r>
            <a:br>
              <a:rPr lang="en-US" sz="3600" b="1" i="1" dirty="0">
                <a:solidFill>
                  <a:srgbClr val="ACD433"/>
                </a:solidFill>
                <a:latin typeface="High Tower Text" panose="02040502050506030303" pitchFamily="18" charset="0"/>
              </a:rPr>
            </a:br>
            <a:r>
              <a:rPr lang="en-US" sz="3600" b="1" dirty="0">
                <a:latin typeface="High Tower Text" panose="02040502050506030303" pitchFamily="18" charset="0"/>
              </a:rPr>
              <a:t>with those who are </a:t>
            </a:r>
            <a:br>
              <a:rPr lang="en-US" sz="3600" b="1" dirty="0">
                <a:latin typeface="High Tower Text" panose="02040502050506030303" pitchFamily="18" charset="0"/>
              </a:rPr>
            </a:br>
            <a:r>
              <a:rPr lang="en-US" sz="3600" b="1" i="1" dirty="0">
                <a:solidFill>
                  <a:srgbClr val="002060"/>
                </a:solidFill>
                <a:latin typeface="High Tower Text" panose="02040502050506030303" pitchFamily="18" charset="0"/>
              </a:rPr>
              <a:t>justice-involved</a:t>
            </a:r>
            <a:r>
              <a:rPr lang="en-US" sz="3600" b="1" dirty="0">
                <a:latin typeface="High Tower Text" panose="02040502050506030303" pitchFamily="18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44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000" b="1" dirty="0" smtClean="0">
                <a:solidFill>
                  <a:srgbClr val="ACD4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What is God calling you to do?  </a:t>
            </a:r>
            <a:endParaRPr lang="en-US" sz="7000" b="1" dirty="0">
              <a:solidFill>
                <a:srgbClr val="ACD4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310297"/>
            <a:ext cx="10554325" cy="142406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/>
            </a:r>
            <a:br>
              <a:rPr lang="en-US" sz="4800" b="1" dirty="0" smtClean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</a:br>
            <a:r>
              <a:rPr lang="en-US" sz="4800" b="1" dirty="0" smtClean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Next Steps </a:t>
            </a:r>
            <a:br>
              <a:rPr lang="en-US" sz="4800" b="1" dirty="0" smtClean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</a:br>
            <a:endParaRPr lang="en-US" sz="3200" b="1" dirty="0">
              <a:solidFill>
                <a:srgbClr val="0028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94706598"/>
              </p:ext>
            </p:extLst>
          </p:nvPr>
        </p:nvGraphicFramePr>
        <p:xfrm>
          <a:off x="2051361" y="1734362"/>
          <a:ext cx="8128000" cy="4601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4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64928"/>
            <a:ext cx="10515600" cy="1325563"/>
          </a:xfrm>
          <a:solidFill>
            <a:schemeClr val="bg1">
              <a:alpha val="51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856"/>
                </a:solidFill>
                <a:latin typeface="High Tower Text" panose="02040502050506030303" pitchFamily="18" charset="0"/>
              </a:rPr>
              <a:t/>
            </a:r>
            <a:br>
              <a:rPr lang="en-US" b="1" dirty="0" smtClean="0">
                <a:solidFill>
                  <a:srgbClr val="002856"/>
                </a:solidFill>
                <a:latin typeface="High Tower Text" panose="02040502050506030303" pitchFamily="18" charset="0"/>
              </a:rPr>
            </a:br>
            <a:r>
              <a:rPr lang="en-US" b="1" dirty="0" smtClean="0">
                <a:solidFill>
                  <a:srgbClr val="002856"/>
                </a:solidFill>
                <a:latin typeface="High Tower Text" panose="02040502050506030303" pitchFamily="18" charset="0"/>
              </a:rPr>
              <a:t>A Toolkit for Churches</a:t>
            </a:r>
            <a:br>
              <a:rPr lang="en-US" b="1" dirty="0" smtClean="0">
                <a:solidFill>
                  <a:srgbClr val="002856"/>
                </a:solidFill>
                <a:latin typeface="High Tower Text" panose="02040502050506030303" pitchFamily="18" charset="0"/>
              </a:rPr>
            </a:br>
            <a:r>
              <a:rPr lang="en-US" b="1" dirty="0" smtClean="0">
                <a:solidFill>
                  <a:srgbClr val="002856"/>
                </a:solidFill>
                <a:latin typeface="High Tower Text" panose="02040502050506030303" pitchFamily="18" charset="0"/>
                <a:hlinkClick r:id="rId2"/>
              </a:rPr>
              <a:t>www.lausannena.org</a:t>
            </a:r>
            <a:r>
              <a:rPr lang="en-US" b="1" dirty="0" smtClean="0">
                <a:solidFill>
                  <a:srgbClr val="002856"/>
                </a:solidFill>
                <a:latin typeface="High Tower Text" panose="02040502050506030303" pitchFamily="18" charset="0"/>
              </a:rPr>
              <a:t/>
            </a:r>
            <a:br>
              <a:rPr lang="en-US" b="1" dirty="0" smtClean="0">
                <a:solidFill>
                  <a:srgbClr val="002856"/>
                </a:solidFill>
                <a:latin typeface="High Tower Text" panose="02040502050506030303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5094513" y="2593298"/>
            <a:ext cx="6792685" cy="3972394"/>
          </a:xfrm>
          <a:solidFill>
            <a:schemeClr val="bg1">
              <a:alpha val="51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 smtClean="0">
                <a:latin typeface="High Tower Text" panose="02040502050506030303" pitchFamily="18" charset="0"/>
              </a:rPr>
              <a:t>A Guide for Starting a Jail Ministry</a:t>
            </a:r>
          </a:p>
          <a:p>
            <a:r>
              <a:rPr lang="en-US" sz="4000" dirty="0" smtClean="0">
                <a:latin typeface="High Tower Text" panose="02040502050506030303" pitchFamily="18" charset="0"/>
              </a:rPr>
              <a:t>Communication Tools</a:t>
            </a:r>
          </a:p>
          <a:p>
            <a:r>
              <a:rPr lang="en-US" sz="4000" dirty="0" smtClean="0">
                <a:latin typeface="High Tower Text" panose="02040502050506030303" pitchFamily="18" charset="0"/>
              </a:rPr>
              <a:t>Trainings</a:t>
            </a:r>
          </a:p>
          <a:p>
            <a:r>
              <a:rPr lang="en-US" sz="4000" dirty="0" smtClean="0">
                <a:latin typeface="High Tower Text" panose="02040502050506030303" pitchFamily="18" charset="0"/>
              </a:rPr>
              <a:t>National Organizations</a:t>
            </a:r>
          </a:p>
          <a:p>
            <a:r>
              <a:rPr lang="en-US" sz="4000" dirty="0" smtClean="0">
                <a:latin typeface="High Tower Text" panose="02040502050506030303" pitchFamily="18" charset="0"/>
              </a:rPr>
              <a:t>Resources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2" y="2593298"/>
            <a:ext cx="3971882" cy="361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01452" y="4898657"/>
            <a:ext cx="11456592" cy="0"/>
          </a:xfrm>
          <a:prstGeom prst="line">
            <a:avLst/>
          </a:prstGeom>
          <a:ln w="114300">
            <a:solidFill>
              <a:srgbClr val="ACD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67830069"/>
              </p:ext>
            </p:extLst>
          </p:nvPr>
        </p:nvGraphicFramePr>
        <p:xfrm>
          <a:off x="667657" y="4199836"/>
          <a:ext cx="10856686" cy="1606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28092" y="817305"/>
            <a:ext cx="7983416" cy="1200329"/>
          </a:xfrm>
          <a:prstGeom prst="rect">
            <a:avLst/>
          </a:prstGeom>
          <a:solidFill>
            <a:srgbClr val="0028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1D3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Mass Incarceration </a:t>
            </a:r>
            <a:endParaRPr lang="en-US" sz="7200" b="1" dirty="0">
              <a:solidFill>
                <a:srgbClr val="C1D3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5901" y="2513426"/>
            <a:ext cx="3447798" cy="1200329"/>
          </a:xfrm>
          <a:prstGeom prst="rect">
            <a:avLst/>
          </a:prstGeom>
          <a:solidFill>
            <a:srgbClr val="ACD4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JAILS</a:t>
            </a:r>
            <a:r>
              <a:rPr lang="en-US" sz="7200" b="1" dirty="0" smtClean="0">
                <a:solidFill>
                  <a:srgbClr val="C1D3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 </a:t>
            </a:r>
            <a:endParaRPr lang="en-US" sz="7200" b="1" dirty="0">
              <a:solidFill>
                <a:srgbClr val="C1D3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5824" y="3395052"/>
            <a:ext cx="3462728" cy="277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856"/>
                </a:solidFill>
                <a:latin typeface="High Tower Text" panose="02040502050506030303" pitchFamily="18" charset="0"/>
              </a:rPr>
              <a:t>Loss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856"/>
                </a:solidFill>
                <a:latin typeface="High Tower Text" panose="02040502050506030303" pitchFamily="18" charset="0"/>
              </a:rPr>
              <a:t>Brokenness</a:t>
            </a:r>
            <a:endParaRPr lang="en-US" sz="4000" b="1" dirty="0">
              <a:solidFill>
                <a:srgbClr val="002856"/>
              </a:solidFill>
              <a:latin typeface="High Tower Text" panose="02040502050506030303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856"/>
                </a:solidFill>
                <a:latin typeface="High Tower Text" panose="02040502050506030303" pitchFamily="18" charset="0"/>
              </a:rPr>
              <a:t>Shame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788042" y="191783"/>
            <a:ext cx="35055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856"/>
                </a:solidFill>
              </a:rPr>
              <a:t>Incarcerated </a:t>
            </a:r>
          </a:p>
          <a:p>
            <a:pPr algn="ctr"/>
            <a:r>
              <a:rPr lang="en-US" sz="4800" b="1" dirty="0" smtClean="0">
                <a:solidFill>
                  <a:srgbClr val="002856"/>
                </a:solidFill>
              </a:rPr>
              <a:t>people </a:t>
            </a:r>
          </a:p>
          <a:p>
            <a:pPr algn="ctr"/>
            <a:r>
              <a:rPr lang="en-US" sz="4800" b="1" dirty="0" smtClean="0">
                <a:solidFill>
                  <a:srgbClr val="002856"/>
                </a:solidFill>
              </a:rPr>
              <a:t>experience </a:t>
            </a:r>
          </a:p>
          <a:p>
            <a:pPr algn="ctr"/>
            <a:r>
              <a:rPr lang="en-US" sz="4800" b="1" dirty="0" smtClean="0">
                <a:solidFill>
                  <a:srgbClr val="002856"/>
                </a:solidFill>
              </a:rPr>
              <a:t>profound</a:t>
            </a:r>
            <a:endParaRPr lang="en-US" sz="4800" b="1" dirty="0">
              <a:solidFill>
                <a:srgbClr val="002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584616"/>
            <a:ext cx="10733839" cy="1029031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/>
            </a:r>
            <a:br>
              <a:rPr lang="en-US" sz="4000" b="1" i="1" dirty="0" smtClean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</a:br>
            <a:r>
              <a:rPr lang="en-US" sz="4000" b="1" i="1" dirty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/>
            </a:r>
            <a:br>
              <a:rPr lang="en-US" sz="4000" b="1" i="1" dirty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</a:br>
            <a:r>
              <a:rPr lang="en-US" sz="4900" b="1" i="1" dirty="0" smtClean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Most</a:t>
            </a:r>
            <a:r>
              <a:rPr lang="en-US" sz="4900" b="1" dirty="0" smtClean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 Incarcerated People have experienced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410" y="2551358"/>
            <a:ext cx="4032354" cy="277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Trauma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Addictions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Mental Illness</a:t>
            </a:r>
            <a:endParaRPr lang="en-US" sz="4000" b="1" dirty="0">
              <a:solidFill>
                <a:srgbClr val="0028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4968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Children with an Incarcerated Parent</a:t>
            </a:r>
            <a:br>
              <a:rPr lang="en-US" sz="4800" b="1" dirty="0" smtClean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</a:br>
            <a:r>
              <a:rPr lang="en-US" sz="4800" b="1" dirty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/>
            </a:r>
            <a:br>
              <a:rPr lang="en-US" sz="4800" b="1" dirty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</a:br>
            <a:endParaRPr lang="en-US" sz="4800" b="1" dirty="0">
              <a:solidFill>
                <a:srgbClr val="0028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51094"/>
            <a:ext cx="10515600" cy="59685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The</a:t>
            </a:r>
            <a:r>
              <a:rPr lang="en-US" sz="1200" dirty="0" smtClean="0">
                <a:latin typeface="High Tower Text" panose="02040502050506030303" pitchFamily="18" charset="0"/>
              </a:rPr>
              <a:t> Pew Charitable Trusts: Pew Center on the States.  Collateral Costs: Incarceration’s Effect on Economic Mobility.  Washington, DC. 2010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 smtClean="0">
                <a:latin typeface="High Tower Text" panose="02040502050506030303" pitchFamily="18" charset="0"/>
              </a:rPr>
              <a:t>Mauer</a:t>
            </a:r>
            <a:r>
              <a:rPr lang="en-US" sz="1200" dirty="0" smtClean="0">
                <a:latin typeface="High Tower Text" panose="02040502050506030303" pitchFamily="18" charset="0"/>
              </a:rPr>
              <a:t>, M., </a:t>
            </a:r>
            <a:r>
              <a:rPr lang="en-US" sz="1200" dirty="0" err="1" smtClean="0">
                <a:latin typeface="High Tower Text" panose="02040502050506030303" pitchFamily="18" charset="0"/>
              </a:rPr>
              <a:t>Nellis</a:t>
            </a:r>
            <a:r>
              <a:rPr lang="en-US" sz="1200" dirty="0" smtClean="0">
                <a:latin typeface="High Tower Text" panose="02040502050506030303" pitchFamily="18" charset="0"/>
              </a:rPr>
              <a:t>, A., </a:t>
            </a:r>
            <a:r>
              <a:rPr lang="en-US" sz="1200" dirty="0" err="1" smtClean="0">
                <a:latin typeface="High Tower Text" panose="02040502050506030303" pitchFamily="18" charset="0"/>
              </a:rPr>
              <a:t>Schirmir</a:t>
            </a:r>
            <a:r>
              <a:rPr lang="en-US" sz="1200" dirty="0" smtClean="0">
                <a:latin typeface="High Tower Text" panose="02040502050506030303" pitchFamily="18" charset="0"/>
              </a:rPr>
              <a:t>, S.; </a:t>
            </a:r>
            <a:r>
              <a:rPr lang="en-US" sz="1200" i="1" dirty="0" smtClean="0">
                <a:latin typeface="High Tower Text" panose="02040502050506030303" pitchFamily="18" charset="0"/>
              </a:rPr>
              <a:t>Incarcerated Parents and Their Children</a:t>
            </a:r>
            <a:r>
              <a:rPr lang="en-US" sz="1200" dirty="0" smtClean="0">
                <a:latin typeface="High Tower Text" panose="02040502050506030303" pitchFamily="18" charset="0"/>
              </a:rPr>
              <a:t>-Trends 1991-2007, The Sentencing Project, Feb. 2009 – </a:t>
            </a:r>
            <a:r>
              <a:rPr lang="en-US" sz="1200" dirty="0" smtClean="0">
                <a:latin typeface="High Tower Text" panose="02040502050506030303" pitchFamily="18" charset="0"/>
                <a:hlinkClick r:id="rId3"/>
              </a:rPr>
              <a:t>http://www.sentencingproject.org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0855670"/>
              </p:ext>
            </p:extLst>
          </p:nvPr>
        </p:nvGraphicFramePr>
        <p:xfrm>
          <a:off x="1667607" y="1635222"/>
          <a:ext cx="8916310" cy="345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383436" y="5171607"/>
            <a:ext cx="7330190" cy="68775"/>
          </a:xfrm>
          <a:prstGeom prst="line">
            <a:avLst/>
          </a:prstGeom>
          <a:ln w="88900">
            <a:solidFill>
              <a:srgbClr val="ACD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110" y="913708"/>
            <a:ext cx="8761413" cy="70696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Feelings and Impact on Children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111" y="2773180"/>
            <a:ext cx="10207592" cy="34027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 Fear and anxiety </a:t>
            </a:r>
          </a:p>
          <a:p>
            <a:pPr lvl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 Disruptive living conditions</a:t>
            </a:r>
          </a:p>
          <a:p>
            <a:pPr lvl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 Lack of contact with incarcerated parent</a:t>
            </a:r>
          </a:p>
          <a:p>
            <a:pPr lvl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 Shame and stigma</a:t>
            </a:r>
          </a:p>
        </p:txBody>
      </p:sp>
    </p:spTree>
    <p:extLst>
      <p:ext uri="{BB962C8B-B14F-4D97-AF65-F5344CB8AC3E}">
        <p14:creationId xmlns:p14="http://schemas.microsoft.com/office/powerpoint/2010/main" val="8131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53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28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Cook County Jail </a:t>
            </a:r>
            <a:endParaRPr lang="en-US" sz="4400" b="1" dirty="0">
              <a:solidFill>
                <a:srgbClr val="0028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8939"/>
            <a:ext cx="8596668" cy="44224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2856"/>
                </a:solidFill>
                <a:latin typeface="High Tower Text" panose="02040502050506030303" pitchFamily="18" charset="0"/>
              </a:rPr>
              <a:t>Population: 5900, capacity of 10,000</a:t>
            </a:r>
          </a:p>
          <a:p>
            <a:r>
              <a:rPr lang="en-US" sz="4000" dirty="0" smtClean="0">
                <a:solidFill>
                  <a:srgbClr val="002856"/>
                </a:solidFill>
                <a:latin typeface="High Tower Text" panose="02040502050506030303" pitchFamily="18" charset="0"/>
              </a:rPr>
              <a:t>About 100,000 circulate through the jail annually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2856"/>
                </a:solidFill>
                <a:latin typeface="High Tower Text" panose="02040502050506030303" pitchFamily="18" charset="0"/>
              </a:rPr>
              <a:t>Incarceration rate 238.3 per 100,000 </a:t>
            </a:r>
            <a:endParaRPr lang="en-US" sz="4000" dirty="0" smtClean="0">
              <a:solidFill>
                <a:srgbClr val="00285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Cook County Jail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residents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3632229" cy="53600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Males (86%)</a:t>
            </a:r>
            <a:r>
              <a:rPr lang="en-US" sz="32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589938" cy="330411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67% </a:t>
            </a:r>
            <a:r>
              <a:rPr lang="en-US" sz="3200" dirty="0">
                <a:solidFill>
                  <a:schemeClr val="tx1"/>
                </a:solidFill>
              </a:rPr>
              <a:t>African-American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21% Hispanic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13% </a:t>
            </a:r>
            <a:r>
              <a:rPr lang="en-US" sz="3200" dirty="0">
                <a:solidFill>
                  <a:schemeClr val="tx1"/>
                </a:solidFill>
              </a:rPr>
              <a:t>Caucasian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rgbClr val="00B0F0"/>
                </a:solidFill>
              </a:rPr>
              <a:t>33 years old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85%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single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96001" y="2166556"/>
            <a:ext cx="4018141" cy="55337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Females (13%)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918702" y="2783292"/>
            <a:ext cx="4791340" cy="330411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68% </a:t>
            </a:r>
            <a:r>
              <a:rPr lang="en-US" sz="3200" dirty="0">
                <a:solidFill>
                  <a:schemeClr val="tx1"/>
                </a:solidFill>
              </a:rPr>
              <a:t>African-American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20% Hispanic/Other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14% Caucasian</a:t>
            </a:r>
          </a:p>
          <a:p>
            <a:r>
              <a:rPr lang="en-US" sz="3200" dirty="0" smtClean="0">
                <a:solidFill>
                  <a:srgbClr val="00B0F0"/>
                </a:solidFill>
              </a:rPr>
              <a:t>34 </a:t>
            </a:r>
            <a:r>
              <a:rPr lang="en-US" sz="3200" dirty="0">
                <a:solidFill>
                  <a:srgbClr val="00B0F0"/>
                </a:solidFill>
              </a:rPr>
              <a:t>years old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86%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single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Cook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County Jail OFFENSE TYPES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128063"/>
              </p:ext>
            </p:extLst>
          </p:nvPr>
        </p:nvGraphicFramePr>
        <p:xfrm>
          <a:off x="1272005" y="1923242"/>
          <a:ext cx="9193596" cy="458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05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Dividend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1545</TotalTime>
  <Words>438</Words>
  <Application>Microsoft Office PowerPoint</Application>
  <PresentationFormat>Widescreen</PresentationFormat>
  <Paragraphs>115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Garamond</vt:lpstr>
      <vt:lpstr>Gill Sans MT</vt:lpstr>
      <vt:lpstr>High Tower Text</vt:lpstr>
      <vt:lpstr>Wingdings 2</vt:lpstr>
      <vt:lpstr>Wingdings 3</vt:lpstr>
      <vt:lpstr>Office Theme</vt:lpstr>
      <vt:lpstr>Ion Boardroom</vt:lpstr>
      <vt:lpstr>Dividend</vt:lpstr>
      <vt:lpstr>Organic</vt:lpstr>
      <vt:lpstr>Jail Ministry</vt:lpstr>
      <vt:lpstr>PowerPoint Presentation</vt:lpstr>
      <vt:lpstr>PowerPoint Presentation</vt:lpstr>
      <vt:lpstr>  Most Incarcerated People have experienced  </vt:lpstr>
      <vt:lpstr>Children with an Incarcerated Parent  </vt:lpstr>
      <vt:lpstr>Feelings and Impact on Children</vt:lpstr>
      <vt:lpstr>Cook County Jail </vt:lpstr>
      <vt:lpstr>Cook County Jail residents</vt:lpstr>
      <vt:lpstr>Cook County Jail OFFENSE TYPES</vt:lpstr>
      <vt:lpstr>The Church has the Answer</vt:lpstr>
      <vt:lpstr>PowerPoint Presentation</vt:lpstr>
      <vt:lpstr>PowerPoint Presentation</vt:lpstr>
      <vt:lpstr>Jesus said…</vt:lpstr>
      <vt:lpstr>PowerPoint Presentation</vt:lpstr>
      <vt:lpstr>What is Jail Ministry?</vt:lpstr>
      <vt:lpstr>PowerPoint Presentation</vt:lpstr>
      <vt:lpstr>What is God calling you to do?  </vt:lpstr>
      <vt:lpstr> Next Steps  </vt:lpstr>
      <vt:lpstr> A Toolkit for Churches www.lausannena.org </vt:lpstr>
    </vt:vector>
  </TitlesOfParts>
  <Company>Wheaton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Jail Ministry</dc:title>
  <dc:creator>Karen Swanson</dc:creator>
  <cp:lastModifiedBy>Karen Swanson</cp:lastModifiedBy>
  <cp:revision>164</cp:revision>
  <cp:lastPrinted>2018-12-03T19:06:48Z</cp:lastPrinted>
  <dcterms:created xsi:type="dcterms:W3CDTF">2018-10-31T17:34:05Z</dcterms:created>
  <dcterms:modified xsi:type="dcterms:W3CDTF">2019-04-29T15:04:10Z</dcterms:modified>
</cp:coreProperties>
</file>